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8"/>
  </p:handoutMasterIdLst>
  <p:sldIdLst>
    <p:sldId id="257" r:id="rId2"/>
    <p:sldId id="259" r:id="rId3"/>
    <p:sldId id="277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66" r:id="rId21"/>
    <p:sldId id="280" r:id="rId22"/>
    <p:sldId id="281" r:id="rId23"/>
    <p:sldId id="282" r:id="rId24"/>
    <p:sldId id="279" r:id="rId25"/>
    <p:sldId id="283" r:id="rId26"/>
    <p:sldId id="278" r:id="rId2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Y20\School%20Council\Monthly%20Metric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Y20\School%20Council\Monthly%20Metric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Y20\School%20Council\Monthly%20Metric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Y20\School%20Council\Monthly%20Metric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Y20\School%20Council\Monthly%20Metric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Y20\School%20Council\Monthly%20Metric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Y20\School%20Council\Monthly%20Metric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Y20\School%20Council\Monthly%20Metric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Y20\School%20Council\Monthly%20Metric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Y20\School%20Council\Monthly%20Metric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Lucida Bright" panose="02040602050505020304" pitchFamily="18" charset="0"/>
                <a:ea typeface="+mn-ea"/>
                <a:cs typeface="+mn-cs"/>
              </a:defRPr>
            </a:pPr>
            <a:r>
              <a:rPr lang="en-US" sz="3600"/>
              <a:t>Enrollment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Lucida Bright" panose="02040602050505020304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'2320'!$A$3</c:f>
              <c:strCache>
                <c:ptCount val="1"/>
                <c:pt idx="0">
                  <c:v>SY20</c:v>
                </c:pt>
              </c:strCache>
            </c:strRef>
          </c:tx>
          <c:spPr>
            <a:solidFill>
              <a:srgbClr val="00206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5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FF0000"/>
                      </a:solidFill>
                      <a:latin typeface="Lucida Bright" panose="020406020505050203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4BD5-4025-8A06-D434D55BF5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'2320'!$B$2:$G$2</c:f>
              <c:strCache>
                <c:ptCount val="6"/>
                <c:pt idx="0">
                  <c:v>10-Sep</c:v>
                </c:pt>
                <c:pt idx="1">
                  <c:v>18-Oct</c:v>
                </c:pt>
                <c:pt idx="2">
                  <c:v>3-Nov</c:v>
                </c:pt>
                <c:pt idx="3">
                  <c:v>2-Dec</c:v>
                </c:pt>
                <c:pt idx="4">
                  <c:v>1st Sem</c:v>
                </c:pt>
                <c:pt idx="5">
                  <c:v>2-Feb</c:v>
                </c:pt>
              </c:strCache>
            </c:strRef>
          </c:cat>
          <c:val>
            <c:numRef>
              <c:f>'2320'!$B$3:$G$3</c:f>
              <c:numCache>
                <c:formatCode>General</c:formatCode>
                <c:ptCount val="6"/>
                <c:pt idx="0">
                  <c:v>1222</c:v>
                </c:pt>
                <c:pt idx="1">
                  <c:v>1212</c:v>
                </c:pt>
                <c:pt idx="2">
                  <c:v>1208</c:v>
                </c:pt>
                <c:pt idx="3">
                  <c:v>1206</c:v>
                </c:pt>
                <c:pt idx="4">
                  <c:v>1202</c:v>
                </c:pt>
                <c:pt idx="5">
                  <c:v>1210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D5-4025-8A06-D434D55BF552}"/>
            </c:ext>
          </c:extLst>
        </c:ser>
        <c:ser>
          <c:idx val="1"/>
          <c:order val="1"/>
          <c:tx>
            <c:strRef>
              <c:f>'2320'!$A$4</c:f>
              <c:strCache>
                <c:ptCount val="1"/>
                <c:pt idx="0">
                  <c:v>SY19</c:v>
                </c:pt>
              </c:strCache>
            </c:strRef>
          </c:tx>
          <c:spPr>
            <a:solidFill>
              <a:srgbClr val="0070C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'2320'!$B$2:$G$2</c:f>
              <c:strCache>
                <c:ptCount val="6"/>
                <c:pt idx="0">
                  <c:v>10-Sep</c:v>
                </c:pt>
                <c:pt idx="1">
                  <c:v>18-Oct</c:v>
                </c:pt>
                <c:pt idx="2">
                  <c:v>3-Nov</c:v>
                </c:pt>
                <c:pt idx="3">
                  <c:v>2-Dec</c:v>
                </c:pt>
                <c:pt idx="4">
                  <c:v>1st Sem</c:v>
                </c:pt>
                <c:pt idx="5">
                  <c:v>2-Feb</c:v>
                </c:pt>
              </c:strCache>
            </c:strRef>
          </c:cat>
          <c:val>
            <c:numRef>
              <c:f>'2320'!$B$4:$G$4</c:f>
              <c:numCache>
                <c:formatCode>General</c:formatCode>
                <c:ptCount val="6"/>
                <c:pt idx="0">
                  <c:v>1246</c:v>
                </c:pt>
                <c:pt idx="1">
                  <c:v>1234</c:v>
                </c:pt>
                <c:pt idx="2">
                  <c:v>1235</c:v>
                </c:pt>
                <c:pt idx="3">
                  <c:v>1232</c:v>
                </c:pt>
                <c:pt idx="4">
                  <c:v>1205</c:v>
                </c:pt>
                <c:pt idx="5">
                  <c:v>1212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D5-4025-8A06-D434D55BF552}"/>
            </c:ext>
          </c:extLst>
        </c:ser>
        <c:ser>
          <c:idx val="2"/>
          <c:order val="2"/>
          <c:tx>
            <c:strRef>
              <c:f>'2320'!$A$5</c:f>
              <c:strCache>
                <c:ptCount val="1"/>
                <c:pt idx="0">
                  <c:v>SY18</c:v>
                </c:pt>
              </c:strCache>
            </c:strRef>
          </c:tx>
          <c:spPr>
            <a:solidFill>
              <a:srgbClr val="00B0F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'2320'!$B$2:$G$2</c:f>
              <c:strCache>
                <c:ptCount val="6"/>
                <c:pt idx="0">
                  <c:v>10-Sep</c:v>
                </c:pt>
                <c:pt idx="1">
                  <c:v>18-Oct</c:v>
                </c:pt>
                <c:pt idx="2">
                  <c:v>3-Nov</c:v>
                </c:pt>
                <c:pt idx="3">
                  <c:v>2-Dec</c:v>
                </c:pt>
                <c:pt idx="4">
                  <c:v>1st Sem</c:v>
                </c:pt>
                <c:pt idx="5">
                  <c:v>2-Feb</c:v>
                </c:pt>
              </c:strCache>
            </c:strRef>
          </c:cat>
          <c:val>
            <c:numRef>
              <c:f>'2320'!$B$5:$G$5</c:f>
              <c:numCache>
                <c:formatCode>General</c:formatCode>
                <c:ptCount val="6"/>
                <c:pt idx="0">
                  <c:v>1173</c:v>
                </c:pt>
                <c:pt idx="1">
                  <c:v>1178</c:v>
                </c:pt>
                <c:pt idx="2">
                  <c:v>1171</c:v>
                </c:pt>
                <c:pt idx="3">
                  <c:v>1174</c:v>
                </c:pt>
                <c:pt idx="4">
                  <c:v>1162</c:v>
                </c:pt>
                <c:pt idx="5">
                  <c:v>1181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D5-4025-8A06-D434D55BF55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60345952"/>
        <c:axId val="460341032"/>
      </c:barChart>
      <c:catAx>
        <c:axId val="460345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Lucida Bright" panose="02040602050505020304" pitchFamily="18" charset="0"/>
                <a:ea typeface="+mn-ea"/>
                <a:cs typeface="+mn-cs"/>
              </a:defRPr>
            </a:pPr>
            <a:endParaRPr lang="en-US"/>
          </a:p>
        </c:txPr>
        <c:crossAx val="460341032"/>
        <c:crosses val="autoZero"/>
        <c:auto val="1"/>
        <c:lblAlgn val="ctr"/>
        <c:lblOffset val="100"/>
        <c:noMultiLvlLbl val="0"/>
      </c:catAx>
      <c:valAx>
        <c:axId val="46034103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60345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Lucida Bright" panose="02040602050505020304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>
          <a:latin typeface="Lucida Bright" panose="02040602050505020304" pitchFamily="18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Lucida Bright" panose="02040602050505020304" pitchFamily="18" charset="0"/>
                <a:ea typeface="+mn-ea"/>
                <a:cs typeface="+mn-cs"/>
              </a:defRPr>
            </a:pPr>
            <a:r>
              <a:rPr lang="en-US" sz="3200" dirty="0" smtClean="0"/>
              <a:t>% of Students with at least 1 F </a:t>
            </a:r>
          </a:p>
          <a:p>
            <a:pPr>
              <a:defRPr sz="3200"/>
            </a:pPr>
            <a:r>
              <a:rPr lang="en-US" sz="3200" dirty="0" smtClean="0"/>
              <a:t>per grade level enrollment </a:t>
            </a:r>
            <a:endParaRPr lang="en-US" sz="32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Lucida Bright" panose="02040602050505020304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'2320'!$A$92</c:f>
              <c:strCache>
                <c:ptCount val="1"/>
                <c:pt idx="0">
                  <c:v>9th Grade</c:v>
                </c:pt>
              </c:strCache>
            </c:strRef>
          </c:tx>
          <c:spPr>
            <a:solidFill>
              <a:srgbClr val="00B0F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lt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'2320'!$B$91</c:f>
              <c:numCache>
                <c:formatCode>d\-mmm</c:formatCode>
                <c:ptCount val="1"/>
                <c:pt idx="0">
                  <c:v>43872</c:v>
                </c:pt>
              </c:numCache>
            </c:numRef>
          </c:cat>
          <c:val>
            <c:numRef>
              <c:f>'2320'!$B$92</c:f>
              <c:numCache>
                <c:formatCode>0.0%</c:formatCode>
                <c:ptCount val="1"/>
                <c:pt idx="0">
                  <c:v>0.59099999999999997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D6-45AF-8F17-ABF060AFF67C}"/>
            </c:ext>
          </c:extLst>
        </c:ser>
        <c:ser>
          <c:idx val="1"/>
          <c:order val="1"/>
          <c:tx>
            <c:strRef>
              <c:f>'2320'!$A$93</c:f>
              <c:strCache>
                <c:ptCount val="1"/>
                <c:pt idx="0">
                  <c:v>10th Grade</c:v>
                </c:pt>
              </c:strCache>
            </c:strRef>
          </c:tx>
          <c:spPr>
            <a:solidFill>
              <a:srgbClr val="00B05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lt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'2320'!$B$91</c:f>
              <c:numCache>
                <c:formatCode>d\-mmm</c:formatCode>
                <c:ptCount val="1"/>
                <c:pt idx="0">
                  <c:v>43872</c:v>
                </c:pt>
              </c:numCache>
            </c:numRef>
          </c:cat>
          <c:val>
            <c:numRef>
              <c:f>'2320'!$B$93</c:f>
              <c:numCache>
                <c:formatCode>0.0%</c:formatCode>
                <c:ptCount val="1"/>
                <c:pt idx="0">
                  <c:v>0.65900000000000003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D6-45AF-8F17-ABF060AFF67C}"/>
            </c:ext>
          </c:extLst>
        </c:ser>
        <c:ser>
          <c:idx val="2"/>
          <c:order val="2"/>
          <c:tx>
            <c:strRef>
              <c:f>'2320'!$A$94</c:f>
              <c:strCache>
                <c:ptCount val="1"/>
                <c:pt idx="0">
                  <c:v>11th Grade</c:v>
                </c:pt>
              </c:strCache>
            </c:strRef>
          </c:tx>
          <c:spPr>
            <a:solidFill>
              <a:srgbClr val="0070C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lt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'2320'!$B$91</c:f>
              <c:numCache>
                <c:formatCode>d\-mmm</c:formatCode>
                <c:ptCount val="1"/>
                <c:pt idx="0">
                  <c:v>43872</c:v>
                </c:pt>
              </c:numCache>
            </c:numRef>
          </c:cat>
          <c:val>
            <c:numRef>
              <c:f>'2320'!$B$94</c:f>
              <c:numCache>
                <c:formatCode>0.0%</c:formatCode>
                <c:ptCount val="1"/>
                <c:pt idx="0">
                  <c:v>0.64100000000000001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D6-45AF-8F17-ABF060AFF67C}"/>
            </c:ext>
          </c:extLst>
        </c:ser>
        <c:ser>
          <c:idx val="3"/>
          <c:order val="3"/>
          <c:tx>
            <c:strRef>
              <c:f>'2320'!$A$95</c:f>
              <c:strCache>
                <c:ptCount val="1"/>
                <c:pt idx="0">
                  <c:v>12th Grade</c:v>
                </c:pt>
              </c:strCache>
            </c:strRef>
          </c:tx>
          <c:spPr>
            <a:solidFill>
              <a:srgbClr val="C00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lt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'2320'!$B$91</c:f>
              <c:numCache>
                <c:formatCode>d\-mmm</c:formatCode>
                <c:ptCount val="1"/>
                <c:pt idx="0">
                  <c:v>43872</c:v>
                </c:pt>
              </c:numCache>
            </c:numRef>
          </c:cat>
          <c:val>
            <c:numRef>
              <c:f>'2320'!$B$95</c:f>
              <c:numCache>
                <c:formatCode>0.0%</c:formatCode>
                <c:ptCount val="1"/>
                <c:pt idx="0">
                  <c:v>0.54600000000000004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D6-45AF-8F17-ABF060AFF67C}"/>
            </c:ext>
          </c:extLst>
        </c:ser>
        <c:ser>
          <c:idx val="4"/>
          <c:order val="4"/>
          <c:tx>
            <c:strRef>
              <c:f>'2320'!$A$96</c:f>
              <c:strCache>
                <c:ptCount val="1"/>
                <c:pt idx="0">
                  <c:v>TOTAL of all students</c:v>
                </c:pt>
              </c:strCache>
            </c:strRef>
          </c:tx>
          <c:spPr>
            <a:solidFill>
              <a:srgbClr val="00206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lt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'2320'!$B$91</c:f>
              <c:numCache>
                <c:formatCode>d\-mmm</c:formatCode>
                <c:ptCount val="1"/>
                <c:pt idx="0">
                  <c:v>43872</c:v>
                </c:pt>
              </c:numCache>
            </c:numRef>
          </c:cat>
          <c:val>
            <c:numRef>
              <c:f>'2320'!$B$96</c:f>
              <c:numCache>
                <c:formatCode>0.0%</c:formatCode>
                <c:ptCount val="1"/>
                <c:pt idx="0">
                  <c:v>0.61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4D6-45AF-8F17-ABF060AFF67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57735488"/>
        <c:axId val="557730896"/>
      </c:barChart>
      <c:dateAx>
        <c:axId val="557735488"/>
        <c:scaling>
          <c:orientation val="minMax"/>
        </c:scaling>
        <c:delete val="0"/>
        <c:axPos val="b"/>
        <c:numFmt formatCode="d\-mmm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Lucida Bright" panose="02040602050505020304" pitchFamily="18" charset="0"/>
                <a:ea typeface="+mn-ea"/>
                <a:cs typeface="+mn-cs"/>
              </a:defRPr>
            </a:pPr>
            <a:endParaRPr lang="en-US"/>
          </a:p>
        </c:txPr>
        <c:crossAx val="557730896"/>
        <c:crosses val="autoZero"/>
        <c:auto val="1"/>
        <c:lblOffset val="100"/>
        <c:baseTimeUnit val="days"/>
      </c:dateAx>
      <c:valAx>
        <c:axId val="55773089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57735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Lucida Bright" panose="02040602050505020304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>
          <a:latin typeface="Lucida Bright" panose="02040602050505020304" pitchFamily="18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all" spc="120" normalizeH="0" baseline="0">
                <a:solidFill>
                  <a:schemeClr val="tx1"/>
                </a:solidFill>
                <a:latin typeface="Lucida Bright" panose="02040602050505020304" pitchFamily="18" charset="0"/>
                <a:ea typeface="+mn-ea"/>
                <a:cs typeface="+mn-cs"/>
              </a:defRPr>
            </a:pPr>
            <a:r>
              <a:rPr lang="en-US" sz="2800"/>
              <a:t>Average Daily Attendance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all" spc="120" normalizeH="0" baseline="0">
              <a:solidFill>
                <a:schemeClr val="tx1"/>
              </a:solidFill>
              <a:latin typeface="Lucida Bright" panose="02040602050505020304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'2320'!$A$10</c:f>
              <c:strCache>
                <c:ptCount val="1"/>
                <c:pt idx="0">
                  <c:v>SY20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5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-540000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F0000"/>
                      </a:solidFill>
                      <a:latin typeface="Lucida Bright" panose="020406020505050203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235-4EA0-9B24-33FFF1EC4B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'2320'!$B$9:$G$9</c:f>
              <c:strCache>
                <c:ptCount val="6"/>
                <c:pt idx="0">
                  <c:v>10-Sep</c:v>
                </c:pt>
                <c:pt idx="1">
                  <c:v>18-Oct</c:v>
                </c:pt>
                <c:pt idx="2">
                  <c:v>3-Nov</c:v>
                </c:pt>
                <c:pt idx="3">
                  <c:v>2-Dec</c:v>
                </c:pt>
                <c:pt idx="4">
                  <c:v>1st Sem</c:v>
                </c:pt>
                <c:pt idx="5">
                  <c:v>2-Feb</c:v>
                </c:pt>
              </c:strCache>
            </c:strRef>
          </c:cat>
          <c:val>
            <c:numRef>
              <c:f>'2320'!$B$10:$G$10</c:f>
              <c:numCache>
                <c:formatCode>0.00%</c:formatCode>
                <c:ptCount val="6"/>
                <c:pt idx="0">
                  <c:v>0.95409999999999995</c:v>
                </c:pt>
                <c:pt idx="1">
                  <c:v>0.95520000000000005</c:v>
                </c:pt>
                <c:pt idx="2">
                  <c:v>0.95169999999999999</c:v>
                </c:pt>
                <c:pt idx="3">
                  <c:v>0.94930000000000003</c:v>
                </c:pt>
                <c:pt idx="4">
                  <c:v>0.94589999999999996</c:v>
                </c:pt>
                <c:pt idx="5">
                  <c:v>0.94550000000000001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35-4EA0-9B24-33FFF1EC4BBE}"/>
            </c:ext>
          </c:extLst>
        </c:ser>
        <c:ser>
          <c:idx val="1"/>
          <c:order val="1"/>
          <c:tx>
            <c:strRef>
              <c:f>'2320'!$A$11</c:f>
              <c:strCache>
                <c:ptCount val="1"/>
                <c:pt idx="0">
                  <c:v>SY19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'2320'!$B$9:$G$9</c:f>
              <c:strCache>
                <c:ptCount val="6"/>
                <c:pt idx="0">
                  <c:v>10-Sep</c:v>
                </c:pt>
                <c:pt idx="1">
                  <c:v>18-Oct</c:v>
                </c:pt>
                <c:pt idx="2">
                  <c:v>3-Nov</c:v>
                </c:pt>
                <c:pt idx="3">
                  <c:v>2-Dec</c:v>
                </c:pt>
                <c:pt idx="4">
                  <c:v>1st Sem</c:v>
                </c:pt>
                <c:pt idx="5">
                  <c:v>2-Feb</c:v>
                </c:pt>
              </c:strCache>
            </c:strRef>
          </c:cat>
          <c:val>
            <c:numRef>
              <c:f>'2320'!$B$11:$G$11</c:f>
              <c:numCache>
                <c:formatCode>0.00%</c:formatCode>
                <c:ptCount val="6"/>
                <c:pt idx="0">
                  <c:v>0.96709999999999996</c:v>
                </c:pt>
                <c:pt idx="1">
                  <c:v>0.96479999999999999</c:v>
                </c:pt>
                <c:pt idx="2">
                  <c:v>0.95840000000000003</c:v>
                </c:pt>
                <c:pt idx="3">
                  <c:v>0.95699999999999996</c:v>
                </c:pt>
                <c:pt idx="4">
                  <c:v>0.9536</c:v>
                </c:pt>
                <c:pt idx="5">
                  <c:v>0.9506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35-4EA0-9B24-33FFF1EC4BBE}"/>
            </c:ext>
          </c:extLst>
        </c:ser>
        <c:ser>
          <c:idx val="2"/>
          <c:order val="2"/>
          <c:tx>
            <c:strRef>
              <c:f>'2320'!$A$12</c:f>
              <c:strCache>
                <c:ptCount val="1"/>
                <c:pt idx="0">
                  <c:v>SY18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'2320'!$B$9:$G$9</c:f>
              <c:strCache>
                <c:ptCount val="6"/>
                <c:pt idx="0">
                  <c:v>10-Sep</c:v>
                </c:pt>
                <c:pt idx="1">
                  <c:v>18-Oct</c:v>
                </c:pt>
                <c:pt idx="2">
                  <c:v>3-Nov</c:v>
                </c:pt>
                <c:pt idx="3">
                  <c:v>2-Dec</c:v>
                </c:pt>
                <c:pt idx="4">
                  <c:v>1st Sem</c:v>
                </c:pt>
                <c:pt idx="5">
                  <c:v>2-Feb</c:v>
                </c:pt>
              </c:strCache>
            </c:strRef>
          </c:cat>
          <c:val>
            <c:numRef>
              <c:f>'2320'!$B$12:$G$12</c:f>
              <c:numCache>
                <c:formatCode>0.00%</c:formatCode>
                <c:ptCount val="6"/>
                <c:pt idx="0">
                  <c:v>0.9516</c:v>
                </c:pt>
                <c:pt idx="1">
                  <c:v>0.94930000000000003</c:v>
                </c:pt>
                <c:pt idx="2">
                  <c:v>0.95489999999999997</c:v>
                </c:pt>
                <c:pt idx="3">
                  <c:v>0.95499999999999996</c:v>
                </c:pt>
                <c:pt idx="4">
                  <c:v>0.95379999999999998</c:v>
                </c:pt>
                <c:pt idx="5">
                  <c:v>0.95320000000000005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35-4EA0-9B24-33FFF1EC4BB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60719272"/>
        <c:axId val="460717960"/>
      </c:barChart>
      <c:catAx>
        <c:axId val="4607192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spc="120" normalizeH="0" baseline="0">
                <a:solidFill>
                  <a:schemeClr val="tx1"/>
                </a:solidFill>
                <a:latin typeface="Lucida Bright" panose="02040602050505020304" pitchFamily="18" charset="0"/>
                <a:ea typeface="+mn-ea"/>
                <a:cs typeface="+mn-cs"/>
              </a:defRPr>
            </a:pPr>
            <a:endParaRPr lang="en-US"/>
          </a:p>
        </c:txPr>
        <c:crossAx val="460717960"/>
        <c:crosses val="autoZero"/>
        <c:auto val="1"/>
        <c:lblAlgn val="ctr"/>
        <c:lblOffset val="100"/>
        <c:noMultiLvlLbl val="0"/>
      </c:catAx>
      <c:valAx>
        <c:axId val="460717960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460719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Lucida Bright" panose="02040602050505020304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Lucida Bright" panose="02040602050505020304" pitchFamily="18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all" spc="120" normalizeH="0" baseline="0">
                <a:solidFill>
                  <a:schemeClr val="tx1"/>
                </a:solidFill>
                <a:latin typeface="Lucida Bright" panose="02040602050505020304" pitchFamily="18" charset="0"/>
                <a:ea typeface="+mn-ea"/>
                <a:cs typeface="+mn-cs"/>
              </a:defRPr>
            </a:pPr>
            <a:r>
              <a:rPr lang="en-US" sz="2800"/>
              <a:t>ADA by Grade Level</a:t>
            </a:r>
          </a:p>
        </c:rich>
      </c:tx>
      <c:layout>
        <c:manualLayout>
          <c:xMode val="edge"/>
          <c:yMode val="edge"/>
          <c:x val="0.36421512386355276"/>
          <c:y val="1.7468944099378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all" spc="120" normalizeH="0" baseline="0">
              <a:solidFill>
                <a:schemeClr val="tx1"/>
              </a:solidFill>
              <a:latin typeface="Lucida Bright" panose="02040602050505020304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'2320'!$B$16</c:f>
              <c:strCache>
                <c:ptCount val="1"/>
                <c:pt idx="0">
                  <c:v>10-Sep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'2320'!$A$17:$A$21</c:f>
              <c:strCache>
                <c:ptCount val="5"/>
                <c:pt idx="0">
                  <c:v>9th Grade</c:v>
                </c:pt>
                <c:pt idx="1">
                  <c:v>10th Grade</c:v>
                </c:pt>
                <c:pt idx="2">
                  <c:v>11th Grade</c:v>
                </c:pt>
                <c:pt idx="3">
                  <c:v>12th Grade</c:v>
                </c:pt>
                <c:pt idx="4">
                  <c:v>All Students</c:v>
                </c:pt>
              </c:strCache>
            </c:strRef>
          </c:cat>
          <c:val>
            <c:numRef>
              <c:f>'2320'!$B$17:$B$21</c:f>
              <c:numCache>
                <c:formatCode>0.0%</c:formatCode>
                <c:ptCount val="5"/>
                <c:pt idx="0">
                  <c:v>0.96040000000000003</c:v>
                </c:pt>
                <c:pt idx="1">
                  <c:v>0.95469999999999999</c:v>
                </c:pt>
                <c:pt idx="2">
                  <c:v>0.94259999999999999</c:v>
                </c:pt>
                <c:pt idx="3">
                  <c:v>0.95779999999999998</c:v>
                </c:pt>
                <c:pt idx="4">
                  <c:v>0.95409999999999995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91-43F9-ACF1-5133A970C597}"/>
            </c:ext>
          </c:extLst>
        </c:ser>
        <c:ser>
          <c:idx val="1"/>
          <c:order val="1"/>
          <c:tx>
            <c:strRef>
              <c:f>'2320'!$C$16</c:f>
              <c:strCache>
                <c:ptCount val="1"/>
                <c:pt idx="0">
                  <c:v>18-Oct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'2320'!$A$17:$A$21</c:f>
              <c:strCache>
                <c:ptCount val="5"/>
                <c:pt idx="0">
                  <c:v>9th Grade</c:v>
                </c:pt>
                <c:pt idx="1">
                  <c:v>10th Grade</c:v>
                </c:pt>
                <c:pt idx="2">
                  <c:v>11th Grade</c:v>
                </c:pt>
                <c:pt idx="3">
                  <c:v>12th Grade</c:v>
                </c:pt>
                <c:pt idx="4">
                  <c:v>All Students</c:v>
                </c:pt>
              </c:strCache>
            </c:strRef>
          </c:cat>
          <c:val>
            <c:numRef>
              <c:f>'2320'!$C$17:$C$21</c:f>
              <c:numCache>
                <c:formatCode>0.0%</c:formatCode>
                <c:ptCount val="5"/>
                <c:pt idx="0">
                  <c:v>0.95820000000000005</c:v>
                </c:pt>
                <c:pt idx="1">
                  <c:v>0.95679999999999998</c:v>
                </c:pt>
                <c:pt idx="2">
                  <c:v>0.94489999999999996</c:v>
                </c:pt>
                <c:pt idx="3">
                  <c:v>0.95569999999999999</c:v>
                </c:pt>
                <c:pt idx="4">
                  <c:v>0.95520000000000005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91-43F9-ACF1-5133A970C597}"/>
            </c:ext>
          </c:extLst>
        </c:ser>
        <c:ser>
          <c:idx val="2"/>
          <c:order val="2"/>
          <c:tx>
            <c:strRef>
              <c:f>'2320'!$D$16</c:f>
              <c:strCache>
                <c:ptCount val="1"/>
                <c:pt idx="0">
                  <c:v>3-Nov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'2320'!$A$17:$A$21</c:f>
              <c:strCache>
                <c:ptCount val="5"/>
                <c:pt idx="0">
                  <c:v>9th Grade</c:v>
                </c:pt>
                <c:pt idx="1">
                  <c:v>10th Grade</c:v>
                </c:pt>
                <c:pt idx="2">
                  <c:v>11th Grade</c:v>
                </c:pt>
                <c:pt idx="3">
                  <c:v>12th Grade</c:v>
                </c:pt>
                <c:pt idx="4">
                  <c:v>All Students</c:v>
                </c:pt>
              </c:strCache>
            </c:strRef>
          </c:cat>
          <c:val>
            <c:numRef>
              <c:f>'2320'!$D$17:$D$21</c:f>
              <c:numCache>
                <c:formatCode>0.0%</c:formatCode>
                <c:ptCount val="5"/>
                <c:pt idx="0">
                  <c:v>0.9496</c:v>
                </c:pt>
                <c:pt idx="1">
                  <c:v>0.94299999999999995</c:v>
                </c:pt>
                <c:pt idx="2">
                  <c:v>0.95530000000000004</c:v>
                </c:pt>
                <c:pt idx="3">
                  <c:v>0.95750000000000002</c:v>
                </c:pt>
                <c:pt idx="4">
                  <c:v>0.95169999999999999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91-43F9-ACF1-5133A970C597}"/>
            </c:ext>
          </c:extLst>
        </c:ser>
        <c:ser>
          <c:idx val="3"/>
          <c:order val="3"/>
          <c:tx>
            <c:strRef>
              <c:f>'2320'!$E$16</c:f>
              <c:strCache>
                <c:ptCount val="1"/>
                <c:pt idx="0">
                  <c:v>2-Dec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'2320'!$A$17:$A$21</c:f>
              <c:strCache>
                <c:ptCount val="5"/>
                <c:pt idx="0">
                  <c:v>9th Grade</c:v>
                </c:pt>
                <c:pt idx="1">
                  <c:v>10th Grade</c:v>
                </c:pt>
                <c:pt idx="2">
                  <c:v>11th Grade</c:v>
                </c:pt>
                <c:pt idx="3">
                  <c:v>12th Grade</c:v>
                </c:pt>
                <c:pt idx="4">
                  <c:v>All Students</c:v>
                </c:pt>
              </c:strCache>
            </c:strRef>
          </c:cat>
          <c:val>
            <c:numRef>
              <c:f>'2320'!$E$17:$E$21</c:f>
              <c:numCache>
                <c:formatCode>0.0%</c:formatCode>
                <c:ptCount val="5"/>
                <c:pt idx="0">
                  <c:v>0.95599999999999996</c:v>
                </c:pt>
                <c:pt idx="1">
                  <c:v>0.95320000000000005</c:v>
                </c:pt>
                <c:pt idx="2">
                  <c:v>0.94069999999999998</c:v>
                </c:pt>
                <c:pt idx="3">
                  <c:v>0.94569999999999999</c:v>
                </c:pt>
                <c:pt idx="4">
                  <c:v>0.94930000000000003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791-43F9-ACF1-5133A970C597}"/>
            </c:ext>
          </c:extLst>
        </c:ser>
        <c:ser>
          <c:idx val="4"/>
          <c:order val="4"/>
          <c:tx>
            <c:strRef>
              <c:f>'2320'!$F$16</c:f>
              <c:strCache>
                <c:ptCount val="1"/>
                <c:pt idx="0">
                  <c:v>1st Sem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'2320'!$A$17:$A$21</c:f>
              <c:strCache>
                <c:ptCount val="5"/>
                <c:pt idx="0">
                  <c:v>9th Grade</c:v>
                </c:pt>
                <c:pt idx="1">
                  <c:v>10th Grade</c:v>
                </c:pt>
                <c:pt idx="2">
                  <c:v>11th Grade</c:v>
                </c:pt>
                <c:pt idx="3">
                  <c:v>12th Grade</c:v>
                </c:pt>
                <c:pt idx="4">
                  <c:v>All Students</c:v>
                </c:pt>
              </c:strCache>
            </c:strRef>
          </c:cat>
          <c:val>
            <c:numRef>
              <c:f>'2320'!$F$17:$F$21</c:f>
              <c:numCache>
                <c:formatCode>0.0%</c:formatCode>
                <c:ptCount val="5"/>
                <c:pt idx="0">
                  <c:v>0.95289999999999997</c:v>
                </c:pt>
                <c:pt idx="1">
                  <c:v>0.95150000000000001</c:v>
                </c:pt>
                <c:pt idx="2">
                  <c:v>0.93589999999999995</c:v>
                </c:pt>
                <c:pt idx="3">
                  <c:v>0.94099999999999995</c:v>
                </c:pt>
                <c:pt idx="4">
                  <c:v>0.94589999999999996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791-43F9-ACF1-5133A970C597}"/>
            </c:ext>
          </c:extLst>
        </c:ser>
        <c:ser>
          <c:idx val="5"/>
          <c:order val="5"/>
          <c:tx>
            <c:strRef>
              <c:f>'2320'!$G$16</c:f>
              <c:strCache>
                <c:ptCount val="1"/>
                <c:pt idx="0">
                  <c:v>2-Feb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'2320'!$A$17:$A$21</c:f>
              <c:strCache>
                <c:ptCount val="5"/>
                <c:pt idx="0">
                  <c:v>9th Grade</c:v>
                </c:pt>
                <c:pt idx="1">
                  <c:v>10th Grade</c:v>
                </c:pt>
                <c:pt idx="2">
                  <c:v>11th Grade</c:v>
                </c:pt>
                <c:pt idx="3">
                  <c:v>12th Grade</c:v>
                </c:pt>
                <c:pt idx="4">
                  <c:v>All Students</c:v>
                </c:pt>
              </c:strCache>
            </c:strRef>
          </c:cat>
          <c:val>
            <c:numRef>
              <c:f>'2320'!$G$17:$G$21</c:f>
              <c:numCache>
                <c:formatCode>0.0%</c:formatCode>
                <c:ptCount val="5"/>
                <c:pt idx="0">
                  <c:v>0.95220000000000005</c:v>
                </c:pt>
                <c:pt idx="1">
                  <c:v>0.95099999999999996</c:v>
                </c:pt>
                <c:pt idx="2">
                  <c:v>0.93830000000000002</c:v>
                </c:pt>
                <c:pt idx="3">
                  <c:v>0.93810000000000004</c:v>
                </c:pt>
                <c:pt idx="4">
                  <c:v>0.94550000000000001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791-43F9-ACF1-5133A970C59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60714680"/>
        <c:axId val="460713368"/>
      </c:barChart>
      <c:catAx>
        <c:axId val="4607146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spc="120" normalizeH="0" baseline="0">
                <a:solidFill>
                  <a:schemeClr val="tx1"/>
                </a:solidFill>
                <a:latin typeface="Lucida Bright" panose="02040602050505020304" pitchFamily="18" charset="0"/>
                <a:ea typeface="+mn-ea"/>
                <a:cs typeface="+mn-cs"/>
              </a:defRPr>
            </a:pPr>
            <a:endParaRPr lang="en-US"/>
          </a:p>
        </c:txPr>
        <c:crossAx val="460713368"/>
        <c:crosses val="autoZero"/>
        <c:auto val="1"/>
        <c:lblAlgn val="ctr"/>
        <c:lblOffset val="100"/>
        <c:noMultiLvlLbl val="0"/>
      </c:catAx>
      <c:valAx>
        <c:axId val="460713368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460714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Lucida Bright" panose="02040602050505020304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Lucida Bright" panose="02040602050505020304" pitchFamily="18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Lucida Bright" panose="02040602050505020304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2216494845360823E-3"/>
          <c:y val="8.3674142075698482E-2"/>
          <c:w val="0.97637457044673537"/>
          <c:h val="0.830133792551348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'2320'!$A$26</c:f>
              <c:strCache>
                <c:ptCount val="1"/>
                <c:pt idx="0">
                  <c:v>SY20 Total Referrals/Enrollment</c:v>
                </c:pt>
              </c:strCache>
            </c:strRef>
          </c:tx>
          <c:spPr>
            <a:solidFill>
              <a:srgbClr val="00206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FF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60B5-4B74-990E-7EE1CD7E23EF}"/>
              </c:ext>
            </c:extLst>
          </c:dPt>
          <c:dLbls>
            <c:dLbl>
              <c:idx val="5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baseline="0">
                      <a:solidFill>
                        <a:schemeClr val="tx1"/>
                      </a:solidFill>
                      <a:latin typeface="Lucida Bright" panose="020406020505050203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60B5-4B74-990E-7EE1CD7E23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'2320'!$B$25:$G$25</c:f>
              <c:strCache>
                <c:ptCount val="6"/>
                <c:pt idx="0">
                  <c:v>10-Sep</c:v>
                </c:pt>
                <c:pt idx="1">
                  <c:v>18-Oct</c:v>
                </c:pt>
                <c:pt idx="2">
                  <c:v>3-Nov</c:v>
                </c:pt>
                <c:pt idx="3">
                  <c:v>2-Dec</c:v>
                </c:pt>
                <c:pt idx="4">
                  <c:v>1st Sem</c:v>
                </c:pt>
                <c:pt idx="5">
                  <c:v>2-Feb</c:v>
                </c:pt>
              </c:strCache>
            </c:strRef>
          </c:cat>
          <c:val>
            <c:numRef>
              <c:f>'2320'!$B$26:$G$26</c:f>
              <c:numCache>
                <c:formatCode>0.0%</c:formatCode>
                <c:ptCount val="6"/>
                <c:pt idx="0">
                  <c:v>7.3999999999999996E-2</c:v>
                </c:pt>
                <c:pt idx="1">
                  <c:v>0.124</c:v>
                </c:pt>
                <c:pt idx="2">
                  <c:v>0.159</c:v>
                </c:pt>
                <c:pt idx="3">
                  <c:v>0.19400000000000001</c:v>
                </c:pt>
                <c:pt idx="4">
                  <c:v>0.22700000000000001</c:v>
                </c:pt>
                <c:pt idx="5">
                  <c:v>0.25800000000000001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B5-4B74-990E-7EE1CD7E23E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60335128"/>
        <c:axId val="460329880"/>
      </c:barChart>
      <c:catAx>
        <c:axId val="460335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tx1"/>
                </a:solidFill>
                <a:latin typeface="Lucida Bright" panose="02040602050505020304" pitchFamily="18" charset="0"/>
                <a:ea typeface="+mn-ea"/>
                <a:cs typeface="+mn-cs"/>
              </a:defRPr>
            </a:pPr>
            <a:endParaRPr lang="en-US"/>
          </a:p>
        </c:txPr>
        <c:crossAx val="460329880"/>
        <c:crosses val="autoZero"/>
        <c:auto val="1"/>
        <c:lblAlgn val="ctr"/>
        <c:lblOffset val="100"/>
        <c:noMultiLvlLbl val="0"/>
      </c:catAx>
      <c:valAx>
        <c:axId val="46032988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460335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>
          <a:latin typeface="Lucida Bright" panose="02040602050505020304" pitchFamily="18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all" spc="120" normalizeH="0" baseline="0">
                <a:solidFill>
                  <a:schemeClr val="tx1"/>
                </a:solidFill>
                <a:latin typeface="Lucida Bright" panose="02040602050505020304" pitchFamily="18" charset="0"/>
                <a:ea typeface="+mn-ea"/>
                <a:cs typeface="+mn-cs"/>
              </a:defRPr>
            </a:pPr>
            <a:r>
              <a:rPr lang="en-US" sz="2800">
                <a:solidFill>
                  <a:schemeClr val="tx1"/>
                </a:solidFill>
              </a:rPr>
              <a:t>Referrals by Grade Level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all" spc="120" normalizeH="0" baseline="0">
              <a:solidFill>
                <a:schemeClr val="tx1"/>
              </a:solidFill>
              <a:latin typeface="Lucida Bright" panose="02040602050505020304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'2320'!$A$29</c:f>
              <c:strCache>
                <c:ptCount val="1"/>
                <c:pt idx="0">
                  <c:v>9th Grade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dLbl>
              <c:idx val="4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-540000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Lucida Bright" panose="020406020505050203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A769-4FCE-AA36-EA122583CA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'2320'!$B$28:$F$28</c:f>
              <c:strCache>
                <c:ptCount val="5"/>
                <c:pt idx="0">
                  <c:v>3-Oct</c:v>
                </c:pt>
                <c:pt idx="1">
                  <c:v>3-Nov</c:v>
                </c:pt>
                <c:pt idx="2">
                  <c:v>2-Dec</c:v>
                </c:pt>
                <c:pt idx="3">
                  <c:v>1st Sem</c:v>
                </c:pt>
                <c:pt idx="4">
                  <c:v>2-Feb</c:v>
                </c:pt>
              </c:strCache>
            </c:strRef>
          </c:cat>
          <c:val>
            <c:numRef>
              <c:f>'2320'!$B$29:$F$29</c:f>
              <c:numCache>
                <c:formatCode>0.0%</c:formatCode>
                <c:ptCount val="5"/>
                <c:pt idx="0">
                  <c:v>0.11899999999999999</c:v>
                </c:pt>
                <c:pt idx="1">
                  <c:v>0.17</c:v>
                </c:pt>
                <c:pt idx="2">
                  <c:v>0.182</c:v>
                </c:pt>
                <c:pt idx="3">
                  <c:v>0.2</c:v>
                </c:pt>
                <c:pt idx="4">
                  <c:v>0.22500000000000001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69-4FCE-AA36-EA122583CA57}"/>
            </c:ext>
          </c:extLst>
        </c:ser>
        <c:ser>
          <c:idx val="1"/>
          <c:order val="1"/>
          <c:tx>
            <c:strRef>
              <c:f>'2320'!$A$30</c:f>
              <c:strCache>
                <c:ptCount val="1"/>
                <c:pt idx="0">
                  <c:v>10th Grade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4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-540000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Lucida Bright" panose="020406020505050203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A769-4FCE-AA36-EA122583CA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'2320'!$B$28:$F$28</c:f>
              <c:strCache>
                <c:ptCount val="5"/>
                <c:pt idx="0">
                  <c:v>3-Oct</c:v>
                </c:pt>
                <c:pt idx="1">
                  <c:v>3-Nov</c:v>
                </c:pt>
                <c:pt idx="2">
                  <c:v>2-Dec</c:v>
                </c:pt>
                <c:pt idx="3">
                  <c:v>1st Sem</c:v>
                </c:pt>
                <c:pt idx="4">
                  <c:v>2-Feb</c:v>
                </c:pt>
              </c:strCache>
            </c:strRef>
          </c:cat>
          <c:val>
            <c:numRef>
              <c:f>'2320'!$B$30:$F$30</c:f>
              <c:numCache>
                <c:formatCode>0.0%</c:formatCode>
                <c:ptCount val="5"/>
                <c:pt idx="0">
                  <c:v>0.16900000000000001</c:v>
                </c:pt>
                <c:pt idx="1">
                  <c:v>0.19500000000000001</c:v>
                </c:pt>
                <c:pt idx="2">
                  <c:v>0.214</c:v>
                </c:pt>
                <c:pt idx="3">
                  <c:v>0.25800000000000001</c:v>
                </c:pt>
                <c:pt idx="4">
                  <c:v>0.27900000000000003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69-4FCE-AA36-EA122583CA57}"/>
            </c:ext>
          </c:extLst>
        </c:ser>
        <c:ser>
          <c:idx val="2"/>
          <c:order val="2"/>
          <c:tx>
            <c:strRef>
              <c:f>'2320'!$A$31</c:f>
              <c:strCache>
                <c:ptCount val="1"/>
                <c:pt idx="0">
                  <c:v>11th Grade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4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-540000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Lucida Bright" panose="020406020505050203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A769-4FCE-AA36-EA122583CA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'2320'!$B$28:$F$28</c:f>
              <c:strCache>
                <c:ptCount val="5"/>
                <c:pt idx="0">
                  <c:v>3-Oct</c:v>
                </c:pt>
                <c:pt idx="1">
                  <c:v>3-Nov</c:v>
                </c:pt>
                <c:pt idx="2">
                  <c:v>2-Dec</c:v>
                </c:pt>
                <c:pt idx="3">
                  <c:v>1st Sem</c:v>
                </c:pt>
                <c:pt idx="4">
                  <c:v>2-Feb</c:v>
                </c:pt>
              </c:strCache>
            </c:strRef>
          </c:cat>
          <c:val>
            <c:numRef>
              <c:f>'2320'!$B$31:$F$31</c:f>
              <c:numCache>
                <c:formatCode>0.0%</c:formatCode>
                <c:ptCount val="5"/>
                <c:pt idx="0">
                  <c:v>0.107</c:v>
                </c:pt>
                <c:pt idx="1">
                  <c:v>0.128</c:v>
                </c:pt>
                <c:pt idx="2">
                  <c:v>0.219</c:v>
                </c:pt>
                <c:pt idx="3">
                  <c:v>0.26</c:v>
                </c:pt>
                <c:pt idx="4">
                  <c:v>0.307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69-4FCE-AA36-EA122583CA57}"/>
            </c:ext>
          </c:extLst>
        </c:ser>
        <c:ser>
          <c:idx val="3"/>
          <c:order val="3"/>
          <c:tx>
            <c:strRef>
              <c:f>'2320'!$A$32</c:f>
              <c:strCache>
                <c:ptCount val="1"/>
                <c:pt idx="0">
                  <c:v>12th Grade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4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-540000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Lucida Bright" panose="020406020505050203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A769-4FCE-AA36-EA122583CA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'2320'!$B$28:$F$28</c:f>
              <c:strCache>
                <c:ptCount val="5"/>
                <c:pt idx="0">
                  <c:v>3-Oct</c:v>
                </c:pt>
                <c:pt idx="1">
                  <c:v>3-Nov</c:v>
                </c:pt>
                <c:pt idx="2">
                  <c:v>2-Dec</c:v>
                </c:pt>
                <c:pt idx="3">
                  <c:v>1st Sem</c:v>
                </c:pt>
                <c:pt idx="4">
                  <c:v>2-Feb</c:v>
                </c:pt>
              </c:strCache>
            </c:strRef>
          </c:cat>
          <c:val>
            <c:numRef>
              <c:f>'2320'!$B$32:$F$32</c:f>
              <c:numCache>
                <c:formatCode>0.0%</c:formatCode>
                <c:ptCount val="5"/>
                <c:pt idx="0">
                  <c:v>9.9000000000000005E-2</c:v>
                </c:pt>
                <c:pt idx="1">
                  <c:v>0.113</c:v>
                </c:pt>
                <c:pt idx="2">
                  <c:v>0.157</c:v>
                </c:pt>
                <c:pt idx="3">
                  <c:v>0.186</c:v>
                </c:pt>
                <c:pt idx="4">
                  <c:v>0.219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769-4FCE-AA36-EA122583CA57}"/>
            </c:ext>
          </c:extLst>
        </c:ser>
        <c:ser>
          <c:idx val="4"/>
          <c:order val="4"/>
          <c:tx>
            <c:strRef>
              <c:f>'2320'!$A$33</c:f>
              <c:strCache>
                <c:ptCount val="1"/>
                <c:pt idx="0">
                  <c:v>ALL Students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4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-540000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Lucida Bright" panose="020406020505050203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A769-4FCE-AA36-EA122583CA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'2320'!$B$28:$F$28</c:f>
              <c:strCache>
                <c:ptCount val="5"/>
                <c:pt idx="0">
                  <c:v>3-Oct</c:v>
                </c:pt>
                <c:pt idx="1">
                  <c:v>3-Nov</c:v>
                </c:pt>
                <c:pt idx="2">
                  <c:v>2-Dec</c:v>
                </c:pt>
                <c:pt idx="3">
                  <c:v>1st Sem</c:v>
                </c:pt>
                <c:pt idx="4">
                  <c:v>2-Feb</c:v>
                </c:pt>
              </c:strCache>
            </c:strRef>
          </c:cat>
          <c:val>
            <c:numRef>
              <c:f>'2320'!$B$33:$F$33</c:f>
              <c:numCache>
                <c:formatCode>0.0%</c:formatCode>
                <c:ptCount val="5"/>
                <c:pt idx="0">
                  <c:v>0.1235</c:v>
                </c:pt>
                <c:pt idx="1">
                  <c:v>0.159</c:v>
                </c:pt>
                <c:pt idx="2">
                  <c:v>0.19400000000000001</c:v>
                </c:pt>
                <c:pt idx="3">
                  <c:v>0.22700000000000001</c:v>
                </c:pt>
                <c:pt idx="4">
                  <c:v>0.25800000000000001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769-4FCE-AA36-EA122583CA5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66009256"/>
        <c:axId val="466010568"/>
      </c:barChart>
      <c:catAx>
        <c:axId val="466009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all" spc="120" normalizeH="0" baseline="0">
                <a:solidFill>
                  <a:schemeClr val="tx1"/>
                </a:solidFill>
                <a:latin typeface="Lucida Bright" panose="02040602050505020304" pitchFamily="18" charset="0"/>
                <a:ea typeface="+mn-ea"/>
                <a:cs typeface="+mn-cs"/>
              </a:defRPr>
            </a:pPr>
            <a:endParaRPr lang="en-US"/>
          </a:p>
        </c:txPr>
        <c:crossAx val="466010568"/>
        <c:crosses val="autoZero"/>
        <c:auto val="1"/>
        <c:lblAlgn val="ctr"/>
        <c:lblOffset val="100"/>
        <c:noMultiLvlLbl val="0"/>
      </c:catAx>
      <c:valAx>
        <c:axId val="466010568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466009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Lucida Bright" panose="02040602050505020304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Lucida Bright" panose="02040602050505020304" pitchFamily="18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all" spc="120" normalizeH="0" baseline="0">
                <a:solidFill>
                  <a:schemeClr val="tx1"/>
                </a:solidFill>
                <a:latin typeface="Lucida Bright" panose="02040602050505020304" pitchFamily="18" charset="0"/>
                <a:ea typeface="+mn-ea"/>
                <a:cs typeface="+mn-cs"/>
              </a:defRPr>
            </a:pPr>
            <a:r>
              <a:rPr lang="en-US" sz="2800">
                <a:solidFill>
                  <a:schemeClr val="tx1"/>
                </a:solidFill>
              </a:rPr>
              <a:t>Percentage of Referrals by Level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all" spc="120" normalizeH="0" baseline="0">
              <a:solidFill>
                <a:schemeClr val="tx1"/>
              </a:solidFill>
              <a:latin typeface="Lucida Bright" panose="02040602050505020304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'2320'!$A$36</c:f>
              <c:strCache>
                <c:ptCount val="1"/>
                <c:pt idx="0">
                  <c:v>Level 1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3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-540000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/>
                      </a:solidFill>
                      <a:latin typeface="Lucida Bright" panose="020406020505050203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032F-4987-96D4-D637C46A83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'2320'!$B$35:$E$35</c:f>
              <c:strCache>
                <c:ptCount val="4"/>
                <c:pt idx="0">
                  <c:v>3-Nov</c:v>
                </c:pt>
                <c:pt idx="1">
                  <c:v>2-Dec</c:v>
                </c:pt>
                <c:pt idx="2">
                  <c:v>1st Sem</c:v>
                </c:pt>
                <c:pt idx="3">
                  <c:v>2-Feb</c:v>
                </c:pt>
              </c:strCache>
            </c:strRef>
          </c:cat>
          <c:val>
            <c:numRef>
              <c:f>'2320'!$B$36:$E$36</c:f>
              <c:numCache>
                <c:formatCode>0.0%</c:formatCode>
                <c:ptCount val="4"/>
                <c:pt idx="0">
                  <c:v>0.86099999999999999</c:v>
                </c:pt>
                <c:pt idx="1">
                  <c:v>0.86799999999999999</c:v>
                </c:pt>
                <c:pt idx="2">
                  <c:v>0.871</c:v>
                </c:pt>
                <c:pt idx="3">
                  <c:v>0.878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2F-4987-96D4-D637C46A8349}"/>
            </c:ext>
          </c:extLst>
        </c:ser>
        <c:ser>
          <c:idx val="1"/>
          <c:order val="1"/>
          <c:tx>
            <c:strRef>
              <c:f>'2320'!$A$37</c:f>
              <c:strCache>
                <c:ptCount val="1"/>
                <c:pt idx="0">
                  <c:v>Level 2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3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-540000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/>
                      </a:solidFill>
                      <a:latin typeface="Lucida Bright" panose="020406020505050203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032F-4987-96D4-D637C46A83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'2320'!$B$35:$E$35</c:f>
              <c:strCache>
                <c:ptCount val="4"/>
                <c:pt idx="0">
                  <c:v>3-Nov</c:v>
                </c:pt>
                <c:pt idx="1">
                  <c:v>2-Dec</c:v>
                </c:pt>
                <c:pt idx="2">
                  <c:v>1st Sem</c:v>
                </c:pt>
                <c:pt idx="3">
                  <c:v>2-Feb</c:v>
                </c:pt>
              </c:strCache>
            </c:strRef>
          </c:cat>
          <c:val>
            <c:numRef>
              <c:f>'2320'!$B$37:$E$37</c:f>
              <c:numCache>
                <c:formatCode>0.0%</c:formatCode>
                <c:ptCount val="4"/>
                <c:pt idx="0">
                  <c:v>6.6000000000000003E-2</c:v>
                </c:pt>
                <c:pt idx="1">
                  <c:v>7.0999999999999994E-2</c:v>
                </c:pt>
                <c:pt idx="2">
                  <c:v>6.3E-2</c:v>
                </c:pt>
                <c:pt idx="3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2F-4987-96D4-D637C46A8349}"/>
            </c:ext>
          </c:extLst>
        </c:ser>
        <c:ser>
          <c:idx val="2"/>
          <c:order val="2"/>
          <c:tx>
            <c:strRef>
              <c:f>'2320'!$A$38</c:f>
              <c:strCache>
                <c:ptCount val="1"/>
                <c:pt idx="0">
                  <c:v>Level 3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3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-540000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/>
                      </a:solidFill>
                      <a:latin typeface="Lucida Bright" panose="020406020505050203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032F-4987-96D4-D637C46A83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'2320'!$B$35:$E$35</c:f>
              <c:strCache>
                <c:ptCount val="4"/>
                <c:pt idx="0">
                  <c:v>3-Nov</c:v>
                </c:pt>
                <c:pt idx="1">
                  <c:v>2-Dec</c:v>
                </c:pt>
                <c:pt idx="2">
                  <c:v>1st Sem</c:v>
                </c:pt>
                <c:pt idx="3">
                  <c:v>2-Feb</c:v>
                </c:pt>
              </c:strCache>
            </c:strRef>
          </c:cat>
          <c:val>
            <c:numRef>
              <c:f>'2320'!$B$38:$E$38</c:f>
              <c:numCache>
                <c:formatCode>0.0%</c:formatCode>
                <c:ptCount val="4"/>
                <c:pt idx="0">
                  <c:v>7.2999999999999995E-2</c:v>
                </c:pt>
                <c:pt idx="1">
                  <c:v>6.0999999999999999E-2</c:v>
                </c:pt>
                <c:pt idx="2">
                  <c:v>6.3E-2</c:v>
                </c:pt>
                <c:pt idx="3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2F-4987-96D4-D637C46A8349}"/>
            </c:ext>
          </c:extLst>
        </c:ser>
        <c:ser>
          <c:idx val="3"/>
          <c:order val="3"/>
          <c:tx>
            <c:strRef>
              <c:f>'2320'!$A$39</c:f>
              <c:strCache>
                <c:ptCount val="1"/>
                <c:pt idx="0">
                  <c:v>Level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3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-540000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/>
                      </a:solidFill>
                      <a:latin typeface="Lucida Bright" panose="020406020505050203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032F-4987-96D4-D637C46A83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'2320'!$B$35:$E$35</c:f>
              <c:strCache>
                <c:ptCount val="4"/>
                <c:pt idx="0">
                  <c:v>3-Nov</c:v>
                </c:pt>
                <c:pt idx="1">
                  <c:v>2-Dec</c:v>
                </c:pt>
                <c:pt idx="2">
                  <c:v>1st Sem</c:v>
                </c:pt>
                <c:pt idx="3">
                  <c:v>2-Feb</c:v>
                </c:pt>
              </c:strCache>
            </c:strRef>
          </c:cat>
          <c:val>
            <c:numRef>
              <c:f>'2320'!$B$39:$E$39</c:f>
              <c:numCache>
                <c:formatCode>0.0%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3.0000000000000001E-3</c:v>
                </c:pt>
                <c:pt idx="3">
                  <c:v>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2F-4987-96D4-D637C46A834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66008600"/>
        <c:axId val="466002368"/>
      </c:barChart>
      <c:catAx>
        <c:axId val="4660086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spc="120" normalizeH="0" baseline="0">
                <a:solidFill>
                  <a:schemeClr val="tx1"/>
                </a:solidFill>
                <a:latin typeface="Lucida Bright" panose="02040602050505020304" pitchFamily="18" charset="0"/>
                <a:ea typeface="+mn-ea"/>
                <a:cs typeface="+mn-cs"/>
              </a:defRPr>
            </a:pPr>
            <a:endParaRPr lang="en-US"/>
          </a:p>
        </c:txPr>
        <c:crossAx val="466002368"/>
        <c:crosses val="autoZero"/>
        <c:auto val="1"/>
        <c:lblAlgn val="ctr"/>
        <c:lblOffset val="100"/>
        <c:noMultiLvlLbl val="0"/>
      </c:catAx>
      <c:valAx>
        <c:axId val="466002368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466008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Lucida Bright" panose="02040602050505020304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Lucida Bright" panose="02040602050505020304" pitchFamily="18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all" spc="120" normalizeH="0" baseline="0">
                <a:solidFill>
                  <a:schemeClr val="tx1"/>
                </a:solidFill>
                <a:latin typeface="Lucida Bright" panose="02040602050505020304" pitchFamily="18" charset="0"/>
                <a:ea typeface="+mn-ea"/>
                <a:cs typeface="+mn-cs"/>
              </a:defRPr>
            </a:pPr>
            <a:r>
              <a:rPr lang="en-US" sz="2800"/>
              <a:t>Number of Referrals by Level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all" spc="120" normalizeH="0" baseline="0">
              <a:solidFill>
                <a:schemeClr val="tx1"/>
              </a:solidFill>
              <a:latin typeface="Lucida Bright" panose="02040602050505020304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'2320'!$B$42</c:f>
              <c:strCache>
                <c:ptCount val="1"/>
                <c:pt idx="0">
                  <c:v>3-Nov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'2320'!$A$43:$A$47</c:f>
              <c:strCache>
                <c:ptCount val="5"/>
                <c:pt idx="0">
                  <c:v>Level 1</c:v>
                </c:pt>
                <c:pt idx="1">
                  <c:v>Level 2</c:v>
                </c:pt>
                <c:pt idx="2">
                  <c:v>Level 3</c:v>
                </c:pt>
                <c:pt idx="3">
                  <c:v>Level 4</c:v>
                </c:pt>
                <c:pt idx="4">
                  <c:v>Total Referrals</c:v>
                </c:pt>
              </c:strCache>
            </c:strRef>
          </c:cat>
          <c:val>
            <c:numRef>
              <c:f>'2320'!$B$43:$B$47</c:f>
              <c:numCache>
                <c:formatCode>0</c:formatCode>
                <c:ptCount val="5"/>
                <c:pt idx="0">
                  <c:v>286</c:v>
                </c:pt>
                <c:pt idx="1">
                  <c:v>22</c:v>
                </c:pt>
                <c:pt idx="2">
                  <c:v>24</c:v>
                </c:pt>
                <c:pt idx="3">
                  <c:v>0</c:v>
                </c:pt>
                <c:pt idx="4">
                  <c:v>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D1-4873-955A-B3B0041A4130}"/>
            </c:ext>
          </c:extLst>
        </c:ser>
        <c:ser>
          <c:idx val="1"/>
          <c:order val="1"/>
          <c:tx>
            <c:strRef>
              <c:f>'2320'!$C$42</c:f>
              <c:strCache>
                <c:ptCount val="1"/>
                <c:pt idx="0">
                  <c:v>2-Dec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'2320'!$A$43:$A$47</c:f>
              <c:strCache>
                <c:ptCount val="5"/>
                <c:pt idx="0">
                  <c:v>Level 1</c:v>
                </c:pt>
                <c:pt idx="1">
                  <c:v>Level 2</c:v>
                </c:pt>
                <c:pt idx="2">
                  <c:v>Level 3</c:v>
                </c:pt>
                <c:pt idx="3">
                  <c:v>Level 4</c:v>
                </c:pt>
                <c:pt idx="4">
                  <c:v>Total Referrals</c:v>
                </c:pt>
              </c:strCache>
            </c:strRef>
          </c:cat>
          <c:val>
            <c:numRef>
              <c:f>'2320'!$C$43:$C$47</c:f>
              <c:numCache>
                <c:formatCode>0</c:formatCode>
                <c:ptCount val="5"/>
                <c:pt idx="0">
                  <c:v>393</c:v>
                </c:pt>
                <c:pt idx="1">
                  <c:v>32</c:v>
                </c:pt>
                <c:pt idx="2">
                  <c:v>28</c:v>
                </c:pt>
                <c:pt idx="3">
                  <c:v>0</c:v>
                </c:pt>
                <c:pt idx="4">
                  <c:v>453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D1-4873-955A-B3B0041A4130}"/>
            </c:ext>
          </c:extLst>
        </c:ser>
        <c:ser>
          <c:idx val="2"/>
          <c:order val="2"/>
          <c:tx>
            <c:strRef>
              <c:f>'2320'!$D$42</c:f>
              <c:strCache>
                <c:ptCount val="1"/>
                <c:pt idx="0">
                  <c:v>1st Sem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'2320'!$A$43:$A$47</c:f>
              <c:strCache>
                <c:ptCount val="5"/>
                <c:pt idx="0">
                  <c:v>Level 1</c:v>
                </c:pt>
                <c:pt idx="1">
                  <c:v>Level 2</c:v>
                </c:pt>
                <c:pt idx="2">
                  <c:v>Level 3</c:v>
                </c:pt>
                <c:pt idx="3">
                  <c:v>Level 4</c:v>
                </c:pt>
                <c:pt idx="4">
                  <c:v>Total Referrals</c:v>
                </c:pt>
              </c:strCache>
            </c:strRef>
          </c:cat>
          <c:val>
            <c:numRef>
              <c:f>'2320'!$D$43:$D$47</c:f>
              <c:numCache>
                <c:formatCode>0</c:formatCode>
                <c:ptCount val="5"/>
                <c:pt idx="0">
                  <c:v>481</c:v>
                </c:pt>
                <c:pt idx="1">
                  <c:v>35</c:v>
                </c:pt>
                <c:pt idx="2">
                  <c:v>35</c:v>
                </c:pt>
                <c:pt idx="3">
                  <c:v>1</c:v>
                </c:pt>
                <c:pt idx="4">
                  <c:v>552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D1-4873-955A-B3B0041A4130}"/>
            </c:ext>
          </c:extLst>
        </c:ser>
        <c:ser>
          <c:idx val="3"/>
          <c:order val="3"/>
          <c:tx>
            <c:strRef>
              <c:f>'2320'!$E$42</c:f>
              <c:strCache>
                <c:ptCount val="1"/>
                <c:pt idx="0">
                  <c:v>2-Feb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'2320'!$A$43:$A$47</c:f>
              <c:strCache>
                <c:ptCount val="5"/>
                <c:pt idx="0">
                  <c:v>Level 1</c:v>
                </c:pt>
                <c:pt idx="1">
                  <c:v>Level 2</c:v>
                </c:pt>
                <c:pt idx="2">
                  <c:v>Level 3</c:v>
                </c:pt>
                <c:pt idx="3">
                  <c:v>Level 4</c:v>
                </c:pt>
                <c:pt idx="4">
                  <c:v>Total Referrals</c:v>
                </c:pt>
              </c:strCache>
            </c:strRef>
          </c:cat>
          <c:val>
            <c:numRef>
              <c:f>'2320'!$E$43:$E$47</c:f>
              <c:numCache>
                <c:formatCode>0</c:formatCode>
                <c:ptCount val="5"/>
                <c:pt idx="0">
                  <c:v>604</c:v>
                </c:pt>
                <c:pt idx="1">
                  <c:v>41</c:v>
                </c:pt>
                <c:pt idx="2">
                  <c:v>42</c:v>
                </c:pt>
                <c:pt idx="3">
                  <c:v>1</c:v>
                </c:pt>
                <c:pt idx="4">
                  <c:v>688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BD1-4873-955A-B3B0041A413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60287896"/>
        <c:axId val="460293800"/>
      </c:barChart>
      <c:catAx>
        <c:axId val="4602878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spc="120" normalizeH="0" baseline="0">
                <a:solidFill>
                  <a:schemeClr val="tx1"/>
                </a:solidFill>
                <a:latin typeface="Lucida Bright" panose="02040602050505020304" pitchFamily="18" charset="0"/>
                <a:ea typeface="+mn-ea"/>
                <a:cs typeface="+mn-cs"/>
              </a:defRPr>
            </a:pPr>
            <a:endParaRPr lang="en-US"/>
          </a:p>
        </c:txPr>
        <c:crossAx val="460293800"/>
        <c:crosses val="autoZero"/>
        <c:auto val="1"/>
        <c:lblAlgn val="ctr"/>
        <c:lblOffset val="100"/>
        <c:noMultiLvlLbl val="0"/>
      </c:catAx>
      <c:valAx>
        <c:axId val="460293800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60287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Lucida Bright" panose="02040602050505020304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Lucida Bright" panose="02040602050505020304" pitchFamily="18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Lucida Bright" panose="02040602050505020304" pitchFamily="18" charset="0"/>
                <a:ea typeface="+mn-ea"/>
                <a:cs typeface="+mn-cs"/>
              </a:defRPr>
            </a:pPr>
            <a:r>
              <a:rPr lang="en-US" sz="2800"/>
              <a:t>Percentage by Grade Level by Referral Level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Lucida Bright" panose="02040602050505020304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'2320'!$A$50</c:f>
              <c:strCache>
                <c:ptCount val="1"/>
                <c:pt idx="0">
                  <c:v>9th Grade</c:v>
                </c:pt>
              </c:strCache>
            </c:strRef>
          </c:tx>
          <c:spPr>
            <a:solidFill>
              <a:srgbClr val="7030A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'2320'!$B$49:$C$49</c:f>
              <c:strCache>
                <c:ptCount val="2"/>
                <c:pt idx="0">
                  <c:v>Level 2</c:v>
                </c:pt>
                <c:pt idx="1">
                  <c:v>Level 3</c:v>
                </c:pt>
              </c:strCache>
            </c:strRef>
          </c:cat>
          <c:val>
            <c:numRef>
              <c:f>'2320'!$B$50:$C$50</c:f>
              <c:numCache>
                <c:formatCode>0%</c:formatCode>
                <c:ptCount val="2"/>
                <c:pt idx="0">
                  <c:v>0.32</c:v>
                </c:pt>
                <c:pt idx="1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8F-46E1-8485-BA6ADAC1D841}"/>
            </c:ext>
          </c:extLst>
        </c:ser>
        <c:ser>
          <c:idx val="1"/>
          <c:order val="1"/>
          <c:tx>
            <c:strRef>
              <c:f>'2320'!$A$51</c:f>
              <c:strCache>
                <c:ptCount val="1"/>
                <c:pt idx="0">
                  <c:v>10th Grade</c:v>
                </c:pt>
              </c:strCache>
            </c:strRef>
          </c:tx>
          <c:spPr>
            <a:solidFill>
              <a:srgbClr val="00B0F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'2320'!$B$49:$C$49</c:f>
              <c:strCache>
                <c:ptCount val="2"/>
                <c:pt idx="0">
                  <c:v>Level 2</c:v>
                </c:pt>
                <c:pt idx="1">
                  <c:v>Level 3</c:v>
                </c:pt>
              </c:strCache>
            </c:strRef>
          </c:cat>
          <c:val>
            <c:numRef>
              <c:f>'2320'!$B$51:$C$51</c:f>
              <c:numCache>
                <c:formatCode>0%</c:formatCode>
                <c:ptCount val="2"/>
                <c:pt idx="0">
                  <c:v>0.39</c:v>
                </c:pt>
                <c:pt idx="1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8F-46E1-8485-BA6ADAC1D841}"/>
            </c:ext>
          </c:extLst>
        </c:ser>
        <c:ser>
          <c:idx val="2"/>
          <c:order val="2"/>
          <c:tx>
            <c:strRef>
              <c:f>'2320'!$A$52</c:f>
              <c:strCache>
                <c:ptCount val="1"/>
                <c:pt idx="0">
                  <c:v>11th Grade</c:v>
                </c:pt>
              </c:strCache>
            </c:strRef>
          </c:tx>
          <c:spPr>
            <a:solidFill>
              <a:srgbClr val="0070C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'2320'!$B$49:$C$49</c:f>
              <c:strCache>
                <c:ptCount val="2"/>
                <c:pt idx="0">
                  <c:v>Level 2</c:v>
                </c:pt>
                <c:pt idx="1">
                  <c:v>Level 3</c:v>
                </c:pt>
              </c:strCache>
            </c:strRef>
          </c:cat>
          <c:val>
            <c:numRef>
              <c:f>'2320'!$B$52:$C$52</c:f>
              <c:numCache>
                <c:formatCode>0%</c:formatCode>
                <c:ptCount val="2"/>
                <c:pt idx="0">
                  <c:v>0.17</c:v>
                </c:pt>
                <c:pt idx="1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8F-46E1-8485-BA6ADAC1D841}"/>
            </c:ext>
          </c:extLst>
        </c:ser>
        <c:ser>
          <c:idx val="3"/>
          <c:order val="3"/>
          <c:tx>
            <c:strRef>
              <c:f>'2320'!$A$53</c:f>
              <c:strCache>
                <c:ptCount val="1"/>
                <c:pt idx="0">
                  <c:v>12th Grade</c:v>
                </c:pt>
              </c:strCache>
            </c:strRef>
          </c:tx>
          <c:spPr>
            <a:solidFill>
              <a:srgbClr val="00206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'2320'!$B$49:$C$49</c:f>
              <c:strCache>
                <c:ptCount val="2"/>
                <c:pt idx="0">
                  <c:v>Level 2</c:v>
                </c:pt>
                <c:pt idx="1">
                  <c:v>Level 3</c:v>
                </c:pt>
              </c:strCache>
            </c:strRef>
          </c:cat>
          <c:val>
            <c:numRef>
              <c:f>'2320'!$B$53:$C$53</c:f>
              <c:numCache>
                <c:formatCode>0%</c:formatCode>
                <c:ptCount val="2"/>
                <c:pt idx="0">
                  <c:v>0.12</c:v>
                </c:pt>
                <c:pt idx="1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8F-46E1-8485-BA6ADAC1D84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60346280"/>
        <c:axId val="460346936"/>
      </c:barChart>
      <c:catAx>
        <c:axId val="460346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Lucida Bright" panose="02040602050505020304" pitchFamily="18" charset="0"/>
                <a:ea typeface="+mn-ea"/>
                <a:cs typeface="+mn-cs"/>
              </a:defRPr>
            </a:pPr>
            <a:endParaRPr lang="en-US"/>
          </a:p>
        </c:txPr>
        <c:crossAx val="460346936"/>
        <c:crosses val="autoZero"/>
        <c:auto val="1"/>
        <c:lblAlgn val="ctr"/>
        <c:lblOffset val="100"/>
        <c:noMultiLvlLbl val="0"/>
      </c:catAx>
      <c:valAx>
        <c:axId val="46034693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60346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Lucida Bright" panose="02040602050505020304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>
          <a:latin typeface="Lucida Bright" panose="02040602050505020304" pitchFamily="18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Lucida Bright" panose="02040602050505020304" pitchFamily="18" charset="0"/>
                <a:ea typeface="+mn-ea"/>
                <a:cs typeface="+mn-cs"/>
              </a:defRPr>
            </a:pPr>
            <a:r>
              <a:rPr lang="en-US" sz="3200" dirty="0"/>
              <a:t>Total </a:t>
            </a:r>
            <a:r>
              <a:rPr lang="en-US" sz="3200" dirty="0" smtClean="0"/>
              <a:t>Number of Failing </a:t>
            </a:r>
            <a:r>
              <a:rPr lang="en-US" sz="3200" dirty="0"/>
              <a:t>Grades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Lucida Bright" panose="02040602050505020304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'2320'!$A$85</c:f>
              <c:strCache>
                <c:ptCount val="1"/>
                <c:pt idx="0">
                  <c:v>9th Grade</c:v>
                </c:pt>
              </c:strCache>
            </c:strRef>
          </c:tx>
          <c:spPr>
            <a:solidFill>
              <a:srgbClr val="00B0F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'2320'!$B$84</c:f>
              <c:numCache>
                <c:formatCode>d\-mmm</c:formatCode>
                <c:ptCount val="1"/>
                <c:pt idx="0">
                  <c:v>43872</c:v>
                </c:pt>
              </c:numCache>
            </c:numRef>
          </c:cat>
          <c:val>
            <c:numRef>
              <c:f>'2320'!$B$85</c:f>
              <c:numCache>
                <c:formatCode>General</c:formatCode>
                <c:ptCount val="1"/>
                <c:pt idx="0">
                  <c:v>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F8-48A4-8DEA-7A0E9409E106}"/>
            </c:ext>
          </c:extLst>
        </c:ser>
        <c:ser>
          <c:idx val="1"/>
          <c:order val="1"/>
          <c:tx>
            <c:strRef>
              <c:f>'2320'!$A$86</c:f>
              <c:strCache>
                <c:ptCount val="1"/>
                <c:pt idx="0">
                  <c:v>10th Grade</c:v>
                </c:pt>
              </c:strCache>
            </c:strRef>
          </c:tx>
          <c:spPr>
            <a:solidFill>
              <a:srgbClr val="00B05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'2320'!$B$84</c:f>
              <c:numCache>
                <c:formatCode>d\-mmm</c:formatCode>
                <c:ptCount val="1"/>
                <c:pt idx="0">
                  <c:v>43872</c:v>
                </c:pt>
              </c:numCache>
            </c:numRef>
          </c:cat>
          <c:val>
            <c:numRef>
              <c:f>'2320'!$B$86</c:f>
              <c:numCache>
                <c:formatCode>General</c:formatCode>
                <c:ptCount val="1"/>
                <c:pt idx="0">
                  <c:v>563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F8-48A4-8DEA-7A0E9409E106}"/>
            </c:ext>
          </c:extLst>
        </c:ser>
        <c:ser>
          <c:idx val="2"/>
          <c:order val="2"/>
          <c:tx>
            <c:strRef>
              <c:f>'2320'!$A$87</c:f>
              <c:strCache>
                <c:ptCount val="1"/>
                <c:pt idx="0">
                  <c:v>11th Grade</c:v>
                </c:pt>
              </c:strCache>
            </c:strRef>
          </c:tx>
          <c:spPr>
            <a:solidFill>
              <a:srgbClr val="0070C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'2320'!$B$84</c:f>
              <c:numCache>
                <c:formatCode>d\-mmm</c:formatCode>
                <c:ptCount val="1"/>
                <c:pt idx="0">
                  <c:v>43872</c:v>
                </c:pt>
              </c:numCache>
            </c:numRef>
          </c:cat>
          <c:val>
            <c:numRef>
              <c:f>'2320'!$B$87</c:f>
              <c:numCache>
                <c:formatCode>General</c:formatCode>
                <c:ptCount val="1"/>
                <c:pt idx="0">
                  <c:v>386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F8-48A4-8DEA-7A0E9409E106}"/>
            </c:ext>
          </c:extLst>
        </c:ser>
        <c:ser>
          <c:idx val="3"/>
          <c:order val="3"/>
          <c:tx>
            <c:strRef>
              <c:f>'2320'!$A$88</c:f>
              <c:strCache>
                <c:ptCount val="1"/>
                <c:pt idx="0">
                  <c:v>12th Grade</c:v>
                </c:pt>
              </c:strCache>
            </c:strRef>
          </c:tx>
          <c:spPr>
            <a:solidFill>
              <a:srgbClr val="C00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'2320'!$B$84</c:f>
              <c:numCache>
                <c:formatCode>d\-mmm</c:formatCode>
                <c:ptCount val="1"/>
                <c:pt idx="0">
                  <c:v>43872</c:v>
                </c:pt>
              </c:numCache>
            </c:numRef>
          </c:cat>
          <c:val>
            <c:numRef>
              <c:f>'2320'!$B$88</c:f>
              <c:numCache>
                <c:formatCode>General</c:formatCode>
                <c:ptCount val="1"/>
                <c:pt idx="0">
                  <c:v>305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5F8-48A4-8DEA-7A0E9409E106}"/>
            </c:ext>
          </c:extLst>
        </c:ser>
        <c:ser>
          <c:idx val="4"/>
          <c:order val="4"/>
          <c:tx>
            <c:strRef>
              <c:f>'2320'!$A$89</c:f>
              <c:strCache>
                <c:ptCount val="1"/>
                <c:pt idx="0">
                  <c:v>ALL Grades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85F8-48A4-8DEA-7A0E9409E10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Lucida Bright" panose="020406020505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'2320'!$B$84</c:f>
              <c:numCache>
                <c:formatCode>d\-mmm</c:formatCode>
                <c:ptCount val="1"/>
                <c:pt idx="0">
                  <c:v>43872</c:v>
                </c:pt>
              </c:numCache>
            </c:numRef>
          </c:cat>
          <c:val>
            <c:numRef>
              <c:f>'2320'!$B$89</c:f>
              <c:numCache>
                <c:formatCode>General</c:formatCode>
                <c:ptCount val="1"/>
                <c:pt idx="0">
                  <c:v>1635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5F8-48A4-8DEA-7A0E9409E10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86677912"/>
        <c:axId val="486678240"/>
      </c:barChart>
      <c:dateAx>
        <c:axId val="486677912"/>
        <c:scaling>
          <c:orientation val="minMax"/>
        </c:scaling>
        <c:delete val="0"/>
        <c:axPos val="b"/>
        <c:numFmt formatCode="d\-mmm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Lucida Bright" panose="02040602050505020304" pitchFamily="18" charset="0"/>
                <a:ea typeface="+mn-ea"/>
                <a:cs typeface="+mn-cs"/>
              </a:defRPr>
            </a:pPr>
            <a:endParaRPr lang="en-US"/>
          </a:p>
        </c:txPr>
        <c:crossAx val="486678240"/>
        <c:crosses val="autoZero"/>
        <c:auto val="1"/>
        <c:lblOffset val="100"/>
        <c:baseTimeUnit val="days"/>
      </c:dateAx>
      <c:valAx>
        <c:axId val="48667824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86677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Lucida Bright" panose="02040602050505020304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>
          <a:latin typeface="Lucida Bright" panose="020406020505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641CC9-2497-467A-89BC-53E8B6782008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F6C1A-3E07-4853-98A4-432C504F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59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4865AC-BE2F-431E-932D-0202A348884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012B54-E250-4D51-B404-B31FEC74A3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8897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4865AC-BE2F-431E-932D-0202A348884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012B54-E250-4D51-B404-B31FEC74A3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2896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4865AC-BE2F-431E-932D-0202A348884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012B54-E250-4D51-B404-B31FEC74A3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627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4865AC-BE2F-431E-932D-0202A348884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012B54-E250-4D51-B404-B31FEC74A3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825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4865AC-BE2F-431E-932D-0202A348884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012B54-E250-4D51-B404-B31FEC74A3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6631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4865AC-BE2F-431E-932D-0202A348884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012B54-E250-4D51-B404-B31FEC74A3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2819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alphaModFix amt="1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865AC-BE2F-431E-932D-0202A348884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12B54-E250-4D51-B404-B31FEC74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3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732254"/>
            <a:ext cx="9144000" cy="3044137"/>
          </a:xfrm>
        </p:spPr>
        <p:txBody>
          <a:bodyPr>
            <a:normAutofit/>
          </a:bodyPr>
          <a:lstStyle/>
          <a:p>
            <a:r>
              <a:rPr lang="en-US" sz="5300" b="1" dirty="0">
                <a:latin typeface="Lucida Bright" panose="02040602050505020304" pitchFamily="18" charset="0"/>
              </a:rPr>
              <a:t>LUELLA HIGH SCHOOL </a:t>
            </a:r>
            <a:r>
              <a:rPr lang="en-US" dirty="0">
                <a:latin typeface="Lucida Bright" panose="02040602050505020304" pitchFamily="18" charset="0"/>
              </a:rPr>
              <a:t/>
            </a:r>
            <a:br>
              <a:rPr lang="en-US" dirty="0">
                <a:latin typeface="Lucida Bright" panose="02040602050505020304" pitchFamily="18" charset="0"/>
              </a:rPr>
            </a:br>
            <a:r>
              <a:rPr lang="en-US" sz="4000" dirty="0" smtClean="0">
                <a:latin typeface="Lucida Bright" panose="02040602050505020304" pitchFamily="18" charset="0"/>
              </a:rPr>
              <a:t>2019 - 2020</a:t>
            </a:r>
            <a:r>
              <a:rPr lang="en-US" sz="4800" dirty="0">
                <a:latin typeface="Lucida Bright" panose="02040602050505020304" pitchFamily="18" charset="0"/>
              </a:rPr>
              <a:t/>
            </a:r>
            <a:br>
              <a:rPr lang="en-US" sz="4800" dirty="0">
                <a:latin typeface="Lucida Bright" panose="02040602050505020304" pitchFamily="18" charset="0"/>
              </a:rPr>
            </a:br>
            <a:r>
              <a:rPr lang="en-US" sz="4800" dirty="0">
                <a:latin typeface="Lucida Bright" panose="02040602050505020304" pitchFamily="18" charset="0"/>
              </a:rPr>
              <a:t/>
            </a:r>
            <a:br>
              <a:rPr lang="en-US" sz="4800" dirty="0">
                <a:latin typeface="Lucida Bright" panose="02040602050505020304" pitchFamily="18" charset="0"/>
              </a:rPr>
            </a:br>
            <a:endParaRPr lang="en-US" sz="4000" b="1" i="1" dirty="0">
              <a:solidFill>
                <a:srgbClr val="002060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57659" y="3265802"/>
            <a:ext cx="8864454" cy="1966823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Principal Council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Century Schoolbook" panose="02040604050505020304" pitchFamily="18" charset="0"/>
              </a:rPr>
              <a:t>Meeting </a:t>
            </a:r>
            <a:r>
              <a:rPr lang="en-US" sz="3200" dirty="0" smtClean="0">
                <a:solidFill>
                  <a:srgbClr val="002060"/>
                </a:solidFill>
                <a:latin typeface="Century Schoolbook" panose="02040604050505020304" pitchFamily="18" charset="0"/>
              </a:rPr>
              <a:t>#6</a:t>
            </a:r>
            <a:endParaRPr lang="en-US" sz="3200" dirty="0" smtClean="0">
              <a:solidFill>
                <a:srgbClr val="002060"/>
              </a:solidFill>
              <a:latin typeface="Century Schoolbook" panose="02040604050505020304" pitchFamily="18" charset="0"/>
            </a:endParaRPr>
          </a:p>
          <a:p>
            <a:r>
              <a:rPr lang="en-US" sz="3200" dirty="0" smtClean="0">
                <a:solidFill>
                  <a:srgbClr val="002060"/>
                </a:solidFill>
                <a:latin typeface="Century Schoolbook" panose="02040604050505020304" pitchFamily="18" charset="0"/>
              </a:rPr>
              <a:t>Thursday, </a:t>
            </a:r>
            <a:r>
              <a:rPr lang="en-US" sz="3200" dirty="0" smtClean="0">
                <a:solidFill>
                  <a:srgbClr val="002060"/>
                </a:solidFill>
                <a:latin typeface="Century Schoolbook" panose="02040604050505020304" pitchFamily="18" charset="0"/>
              </a:rPr>
              <a:t>February 13</a:t>
            </a:r>
            <a:r>
              <a:rPr lang="en-US" sz="3200" dirty="0" smtClean="0">
                <a:solidFill>
                  <a:srgbClr val="002060"/>
                </a:solidFill>
                <a:latin typeface="Century Schoolbook" panose="02040604050505020304" pitchFamily="18" charset="0"/>
              </a:rPr>
              <a:t>, </a:t>
            </a:r>
            <a:r>
              <a:rPr lang="en-US" sz="3200" dirty="0" smtClean="0">
                <a:solidFill>
                  <a:srgbClr val="002060"/>
                </a:solidFill>
                <a:latin typeface="Century Schoolbook" panose="02040604050505020304" pitchFamily="18" charset="0"/>
              </a:rPr>
              <a:t>2020</a:t>
            </a:r>
            <a:endParaRPr lang="en-US" sz="3200" dirty="0">
              <a:solidFill>
                <a:srgbClr val="002060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77" y="1769165"/>
            <a:ext cx="2564296" cy="2802357"/>
          </a:xfrm>
          <a:prstGeom prst="rect">
            <a:avLst/>
          </a:prstGeom>
          <a:ln w="76200">
            <a:solidFill>
              <a:srgbClr val="C00000"/>
            </a:solidFill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#EXPECT Exceptional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50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9250125"/>
              </p:ext>
            </p:extLst>
          </p:nvPr>
        </p:nvGraphicFramePr>
        <p:xfrm>
          <a:off x="172720" y="162560"/>
          <a:ext cx="11917680" cy="6543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563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910881"/>
              </p:ext>
            </p:extLst>
          </p:nvPr>
        </p:nvGraphicFramePr>
        <p:xfrm>
          <a:off x="132080" y="172720"/>
          <a:ext cx="11907520" cy="6685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605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3042318"/>
              </p:ext>
            </p:extLst>
          </p:nvPr>
        </p:nvGraphicFramePr>
        <p:xfrm>
          <a:off x="0" y="121920"/>
          <a:ext cx="11958320" cy="6543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874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5369376"/>
              </p:ext>
            </p:extLst>
          </p:nvPr>
        </p:nvGraphicFramePr>
        <p:xfrm>
          <a:off x="172720" y="162560"/>
          <a:ext cx="11826240" cy="6695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6176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1083154"/>
              </p:ext>
            </p:extLst>
          </p:nvPr>
        </p:nvGraphicFramePr>
        <p:xfrm>
          <a:off x="121920" y="91440"/>
          <a:ext cx="11948160" cy="663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2927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6369074"/>
              </p:ext>
            </p:extLst>
          </p:nvPr>
        </p:nvGraphicFramePr>
        <p:xfrm>
          <a:off x="152400" y="152400"/>
          <a:ext cx="11897360" cy="657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8478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303233"/>
              </p:ext>
            </p:extLst>
          </p:nvPr>
        </p:nvGraphicFramePr>
        <p:xfrm>
          <a:off x="138545" y="193963"/>
          <a:ext cx="11868728" cy="6576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9149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7593894"/>
              </p:ext>
            </p:extLst>
          </p:nvPr>
        </p:nvGraphicFramePr>
        <p:xfrm>
          <a:off x="129309" y="184727"/>
          <a:ext cx="11905673" cy="6594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3841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#EXPECTExceptional 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3545700"/>
              </p:ext>
            </p:extLst>
          </p:nvPr>
        </p:nvGraphicFramePr>
        <p:xfrm>
          <a:off x="387927" y="221673"/>
          <a:ext cx="11628582" cy="6134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725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#EXPECTExceptional 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5227202"/>
              </p:ext>
            </p:extLst>
          </p:nvPr>
        </p:nvGraphicFramePr>
        <p:xfrm>
          <a:off x="166255" y="147782"/>
          <a:ext cx="11933381" cy="6208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8632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ur Contest Week Continues!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965" y="139975"/>
            <a:ext cx="9213574" cy="6334333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#EXPECTExceptional 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527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3346" y="115744"/>
            <a:ext cx="11305308" cy="83560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Lucida Bright" panose="02040602050505020304" pitchFamily="18" charset="0"/>
              </a:rPr>
              <a:t>Senior/Graduation Plans – Class of 2020</a:t>
            </a:r>
            <a:endParaRPr lang="en-US" b="1" dirty="0">
              <a:solidFill>
                <a:srgbClr val="C00000"/>
              </a:solidFill>
              <a:latin typeface="Lucida Bright" panose="020406020505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4109" y="1117600"/>
            <a:ext cx="10919691" cy="560387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Wednesday, May 13</a:t>
            </a:r>
          </a:p>
          <a:p>
            <a:pPr lvl="1"/>
            <a:r>
              <a:rPr lang="en-US" b="1" dirty="0">
                <a:solidFill>
                  <a:srgbClr val="002060"/>
                </a:solidFill>
                <a:latin typeface="Lucida Bright" panose="02040602050505020304" pitchFamily="18" charset="0"/>
              </a:rPr>
              <a:t>Senior’s last day of school </a:t>
            </a:r>
            <a:endParaRPr lang="en-US" b="1" dirty="0" smtClean="0">
              <a:solidFill>
                <a:srgbClr val="002060"/>
              </a:solidFill>
              <a:latin typeface="Lucida Bright" panose="02040602050505020304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Thursday, May 14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Lucida Bright" panose="02040602050505020304" pitchFamily="18" charset="0"/>
              </a:rPr>
              <a:t>Senior grades close </a:t>
            </a:r>
            <a:endParaRPr lang="en-US" dirty="0" smtClean="0">
              <a:solidFill>
                <a:srgbClr val="002060"/>
              </a:solidFill>
              <a:latin typeface="Lucida Bright" panose="02040602050505020304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Friday, May 15 at graduate assembly – 10:00 AM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Lucida Bright" panose="02040602050505020304" pitchFamily="18" charset="0"/>
              </a:rPr>
              <a:t>Announcement of Latin Honor graduates, Salutatorian, </a:t>
            </a:r>
            <a:r>
              <a:rPr lang="en-US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Valedictorian</a:t>
            </a:r>
          </a:p>
          <a:p>
            <a:r>
              <a:rPr lang="en-US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Monday, May 18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Lucida Bright" panose="02040602050505020304" pitchFamily="18" charset="0"/>
              </a:rPr>
              <a:t>Baccalaureate Services (sponsored by School Council</a:t>
            </a:r>
            <a:r>
              <a:rPr lang="en-US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)</a:t>
            </a:r>
          </a:p>
          <a:p>
            <a:r>
              <a:rPr lang="en-US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Tuesday, May 19 – 7:00 PM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Lucida Bright" panose="02040602050505020304" pitchFamily="18" charset="0"/>
              </a:rPr>
              <a:t>Senior/Graduate Honors </a:t>
            </a:r>
            <a:r>
              <a:rPr lang="en-US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Ceremony</a:t>
            </a:r>
          </a:p>
          <a:p>
            <a:r>
              <a:rPr lang="en-US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Wednesday, May 20 – 9:30 AM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Lucida Bright" panose="02040602050505020304" pitchFamily="18" charset="0"/>
              </a:rPr>
              <a:t>Grandparent’s </a:t>
            </a:r>
            <a:r>
              <a:rPr lang="en-US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Breakfast</a:t>
            </a:r>
          </a:p>
          <a:p>
            <a:r>
              <a:rPr lang="en-US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Thursday, May 21 and Friday, May 22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Lucida Bright" panose="02040602050505020304" pitchFamily="18" charset="0"/>
              </a:rPr>
              <a:t>Graduation Practices</a:t>
            </a:r>
          </a:p>
          <a:p>
            <a:r>
              <a:rPr lang="en-US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Friday</a:t>
            </a:r>
            <a:r>
              <a:rPr lang="en-US" dirty="0">
                <a:solidFill>
                  <a:srgbClr val="002060"/>
                </a:solidFill>
                <a:latin typeface="Lucida Bright" panose="02040602050505020304" pitchFamily="18" charset="0"/>
              </a:rPr>
              <a:t>, May 22 – 8:30 PM – Luella Lions Stadium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Graduation Services</a:t>
            </a:r>
            <a:endParaRPr lang="en-US" dirty="0">
              <a:solidFill>
                <a:srgbClr val="002060"/>
              </a:solidFill>
              <a:latin typeface="Lucida Bright" panose="020406020505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#EXPECTExceptional 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6830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34109" y="604982"/>
            <a:ext cx="11305308" cy="1025235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rgbClr val="C00000"/>
                </a:solidFill>
                <a:latin typeface="Lucida Bright" panose="02040602050505020304" pitchFamily="18" charset="0"/>
              </a:rPr>
              <a:t>Planning for 20 – 21</a:t>
            </a:r>
            <a:br>
              <a:rPr lang="en-US" sz="7200" b="1" dirty="0">
                <a:solidFill>
                  <a:srgbClr val="C00000"/>
                </a:solidFill>
                <a:latin typeface="Lucida Bright" panose="02040602050505020304" pitchFamily="18" charset="0"/>
              </a:rPr>
            </a:br>
            <a:endParaRPr lang="en-US" sz="7200" b="1" dirty="0">
              <a:solidFill>
                <a:srgbClr val="C00000"/>
              </a:solidFill>
              <a:latin typeface="Lucida Bright" panose="020406020505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4109" y="1117600"/>
            <a:ext cx="10919691" cy="56038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solidFill>
                <a:srgbClr val="002060"/>
              </a:solidFill>
              <a:latin typeface="Lucida Bright" panose="02040602050505020304" pitchFamily="18" charset="0"/>
            </a:endParaRP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Just thinking</a:t>
            </a:r>
          </a:p>
          <a:p>
            <a:pPr marL="0" indent="0" algn="ctr">
              <a:buNone/>
            </a:pPr>
            <a:endParaRPr lang="en-US" sz="4800" b="1" dirty="0" smtClean="0">
              <a:solidFill>
                <a:srgbClr val="002060"/>
              </a:solidFill>
              <a:latin typeface="Lucida Bright" panose="02040602050505020304" pitchFamily="18" charset="0"/>
            </a:endParaRP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Need some input</a:t>
            </a:r>
          </a:p>
          <a:p>
            <a:pPr marL="0" indent="0" algn="ctr">
              <a:buNone/>
            </a:pPr>
            <a:endParaRPr lang="en-US" sz="4800" b="1" dirty="0">
              <a:solidFill>
                <a:srgbClr val="002060"/>
              </a:solidFill>
              <a:latin typeface="Lucida Bright" panose="02040602050505020304" pitchFamily="18" charset="0"/>
            </a:endParaRP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Ongoing conversation</a:t>
            </a:r>
            <a:endParaRPr lang="en-US" sz="4800" dirty="0">
              <a:solidFill>
                <a:srgbClr val="002060"/>
              </a:solidFill>
              <a:latin typeface="Lucida Bright" panose="020406020505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#EXPECTExceptional 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79979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8545"/>
            <a:ext cx="10515600" cy="155214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Lucida Bright" panose="02040602050505020304" pitchFamily="18" charset="0"/>
              </a:rPr>
              <a:t/>
            </a:r>
            <a:br>
              <a:rPr lang="en-US" dirty="0" smtClean="0">
                <a:latin typeface="Lucida Bright" panose="02040602050505020304" pitchFamily="18" charset="0"/>
              </a:rPr>
            </a:br>
            <a:r>
              <a:rPr lang="en-US" dirty="0" smtClean="0">
                <a:latin typeface="Lucida Bright" panose="02040602050505020304" pitchFamily="18" charset="0"/>
              </a:rPr>
              <a:t>2020-2021: Considering </a:t>
            </a:r>
            <a:r>
              <a:rPr lang="en-US" dirty="0">
                <a:latin typeface="Lucida Bright" panose="02040602050505020304" pitchFamily="18" charset="0"/>
              </a:rPr>
              <a:t>a re-vamp of some of our basic schooling structures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3983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Lucida Bright" panose="02040602050505020304" pitchFamily="18" charset="0"/>
              </a:rPr>
              <a:t>Counselor Advisement has begun</a:t>
            </a:r>
          </a:p>
          <a:p>
            <a:r>
              <a:rPr lang="en-US" dirty="0" smtClean="0">
                <a:latin typeface="Lucida Bright" panose="02040602050505020304" pitchFamily="18" charset="0"/>
              </a:rPr>
              <a:t>Possible </a:t>
            </a:r>
            <a:r>
              <a:rPr lang="en-US" dirty="0">
                <a:latin typeface="Lucida Bright" panose="02040602050505020304" pitchFamily="18" charset="0"/>
              </a:rPr>
              <a:t>changes to number of classes and/or scheduling</a:t>
            </a:r>
          </a:p>
          <a:p>
            <a:pPr lvl="1"/>
            <a:r>
              <a:rPr lang="en-US" dirty="0">
                <a:latin typeface="Lucida Bright" panose="02040602050505020304" pitchFamily="18" charset="0"/>
              </a:rPr>
              <a:t>7 classes</a:t>
            </a:r>
          </a:p>
          <a:p>
            <a:pPr lvl="1"/>
            <a:r>
              <a:rPr lang="en-US" dirty="0">
                <a:latin typeface="Lucida Bright" panose="02040602050505020304" pitchFamily="18" charset="0"/>
              </a:rPr>
              <a:t>6 classes</a:t>
            </a:r>
          </a:p>
          <a:p>
            <a:r>
              <a:rPr lang="en-US" dirty="0">
                <a:latin typeface="Lucida Bright" panose="02040602050505020304" pitchFamily="18" charset="0"/>
              </a:rPr>
              <a:t>Scheduling: </a:t>
            </a:r>
          </a:p>
          <a:p>
            <a:pPr lvl="1"/>
            <a:r>
              <a:rPr lang="en-US" dirty="0">
                <a:latin typeface="Lucida Bright" panose="02040602050505020304" pitchFamily="18" charset="0"/>
              </a:rPr>
              <a:t>No changes – alternating blocks, 5</a:t>
            </a:r>
            <a:r>
              <a:rPr lang="en-US" baseline="30000" dirty="0">
                <a:latin typeface="Lucida Bright" panose="02040602050505020304" pitchFamily="18" charset="0"/>
              </a:rPr>
              <a:t>th</a:t>
            </a:r>
            <a:r>
              <a:rPr lang="en-US" dirty="0">
                <a:latin typeface="Lucida Bright" panose="02040602050505020304" pitchFamily="18" charset="0"/>
              </a:rPr>
              <a:t> and/or Advisory every day</a:t>
            </a:r>
          </a:p>
          <a:p>
            <a:pPr lvl="1"/>
            <a:r>
              <a:rPr lang="en-US" dirty="0">
                <a:latin typeface="Lucida Bright" panose="02040602050505020304" pitchFamily="18" charset="0"/>
              </a:rPr>
              <a:t>Block classes</a:t>
            </a:r>
          </a:p>
          <a:p>
            <a:pPr lvl="1"/>
            <a:r>
              <a:rPr lang="en-US" dirty="0">
                <a:latin typeface="Lucida Bright" panose="02040602050505020304" pitchFamily="18" charset="0"/>
              </a:rPr>
              <a:t>Non-block classes (50 – 55 minutes)</a:t>
            </a:r>
          </a:p>
          <a:p>
            <a:r>
              <a:rPr lang="en-US" dirty="0">
                <a:latin typeface="Lucida Bright" panose="02040602050505020304" pitchFamily="18" charset="0"/>
              </a:rPr>
              <a:t>Instructional Focus?</a:t>
            </a:r>
          </a:p>
          <a:p>
            <a:pPr lvl="1"/>
            <a:r>
              <a:rPr lang="en-US" dirty="0">
                <a:latin typeface="Lucida Bright" panose="02040602050505020304" pitchFamily="18" charset="0"/>
              </a:rPr>
              <a:t>Researching models within district: Union Grove, Ola, Locust Grove</a:t>
            </a:r>
          </a:p>
          <a:p>
            <a:pPr lvl="1"/>
            <a:r>
              <a:rPr lang="en-US" dirty="0" smtClean="0">
                <a:latin typeface="Lucida Bright" panose="02040602050505020304" pitchFamily="18" charset="0"/>
              </a:rPr>
              <a:t>Some </a:t>
            </a:r>
            <a:r>
              <a:rPr lang="en-US" dirty="0">
                <a:latin typeface="Lucida Bright" panose="02040602050505020304" pitchFamily="18" charset="0"/>
              </a:rPr>
              <a:t>models have scheduled required tutoring</a:t>
            </a:r>
          </a:p>
          <a:p>
            <a:pPr lvl="0"/>
            <a:r>
              <a:rPr lang="en-US" dirty="0" smtClean="0">
                <a:latin typeface="Lucida Bright" panose="02040602050505020304" pitchFamily="18" charset="0"/>
              </a:rPr>
              <a:t>Balanced System of Instruction and Assessment</a:t>
            </a:r>
          </a:p>
          <a:p>
            <a:pPr lvl="1"/>
            <a:r>
              <a:rPr lang="en-US" dirty="0" smtClean="0">
                <a:latin typeface="Lucida Bright" panose="02040602050505020304" pitchFamily="18" charset="0"/>
              </a:rPr>
              <a:t>District </a:t>
            </a:r>
            <a:r>
              <a:rPr lang="en-US" dirty="0">
                <a:latin typeface="Lucida Bright" panose="02040602050505020304" pitchFamily="18" charset="0"/>
              </a:rPr>
              <a:t>Progressions will be required</a:t>
            </a:r>
          </a:p>
          <a:p>
            <a:pPr lvl="1"/>
            <a:r>
              <a:rPr lang="en-US" dirty="0" smtClean="0">
                <a:latin typeface="Lucida Bright" panose="02040602050505020304" pitchFamily="18" charset="0"/>
              </a:rPr>
              <a:t>CFAs </a:t>
            </a:r>
            <a:r>
              <a:rPr lang="en-US" dirty="0">
                <a:latin typeface="Lucida Bright" panose="02040602050505020304" pitchFamily="18" charset="0"/>
              </a:rPr>
              <a:t>will be required and common interventions </a:t>
            </a:r>
            <a:r>
              <a:rPr lang="en-US" dirty="0" smtClean="0">
                <a:latin typeface="Lucida Bright" panose="02040602050505020304" pitchFamily="18" charset="0"/>
              </a:rPr>
              <a:t>implemented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#EXPECTExceptional 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3813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Lucida Bright" panose="02040602050505020304" pitchFamily="18" charset="0"/>
              </a:rPr>
              <a:t>EOPA, EOC and AP Exam </a:t>
            </a:r>
            <a:br>
              <a:rPr lang="en-US" b="1" dirty="0" smtClean="0">
                <a:latin typeface="Lucida Bright" panose="02040602050505020304" pitchFamily="18" charset="0"/>
              </a:rPr>
            </a:br>
            <a:r>
              <a:rPr lang="en-US" b="1" dirty="0" smtClean="0">
                <a:latin typeface="Lucida Bright" panose="02040602050505020304" pitchFamily="18" charset="0"/>
              </a:rPr>
              <a:t>Testing Schedules </a:t>
            </a:r>
            <a:endParaRPr lang="en-US" b="1" dirty="0">
              <a:latin typeface="Lucida Bright" panose="02040602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073" y="2352097"/>
            <a:ext cx="10515600" cy="4351338"/>
          </a:xfrm>
        </p:spPr>
        <p:txBody>
          <a:bodyPr/>
          <a:lstStyle/>
          <a:p>
            <a:r>
              <a:rPr lang="en-US" dirty="0" smtClean="0">
                <a:latin typeface="Lucida Bright" panose="02040602050505020304" pitchFamily="18" charset="0"/>
              </a:rPr>
              <a:t>End of Pathway tests: April 13 – 20</a:t>
            </a:r>
          </a:p>
          <a:p>
            <a:endParaRPr lang="en-US" dirty="0">
              <a:latin typeface="Lucida Bright" panose="02040602050505020304" pitchFamily="18" charset="0"/>
            </a:endParaRPr>
          </a:p>
          <a:p>
            <a:r>
              <a:rPr lang="en-US" dirty="0" smtClean="0">
                <a:latin typeface="Lucida Bright" panose="02040602050505020304" pitchFamily="18" charset="0"/>
              </a:rPr>
              <a:t>Advanced Placement Exams: May 4 – 13</a:t>
            </a:r>
          </a:p>
          <a:p>
            <a:pPr lvl="1"/>
            <a:r>
              <a:rPr lang="en-US" dirty="0" smtClean="0">
                <a:latin typeface="Lucida Bright" panose="02040602050505020304" pitchFamily="18" charset="0"/>
              </a:rPr>
              <a:t>Administered on campus (similar to last year)</a:t>
            </a:r>
          </a:p>
          <a:p>
            <a:pPr lvl="1"/>
            <a:endParaRPr lang="en-US" dirty="0">
              <a:latin typeface="Lucida Bright" panose="02040602050505020304" pitchFamily="18" charset="0"/>
            </a:endParaRPr>
          </a:p>
          <a:p>
            <a:r>
              <a:rPr lang="en-US" dirty="0" smtClean="0">
                <a:latin typeface="Lucida Bright" panose="02040602050505020304" pitchFamily="18" charset="0"/>
              </a:rPr>
              <a:t>Georgia Milestones End-Of-Course Tests: May 4 – 13</a:t>
            </a:r>
          </a:p>
          <a:p>
            <a:pPr lvl="1"/>
            <a:r>
              <a:rPr lang="en-US" dirty="0" smtClean="0">
                <a:latin typeface="Lucida Bright" panose="02040602050505020304" pitchFamily="18" charset="0"/>
              </a:rPr>
              <a:t>Similar schedule as last year</a:t>
            </a:r>
            <a:endParaRPr lang="en-US" dirty="0">
              <a:latin typeface="Lucida Bright" panose="02040602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3824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3346" y="115744"/>
            <a:ext cx="11305308" cy="835602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Lucida Bright" panose="02040602050505020304" pitchFamily="18" charset="0"/>
              </a:rPr>
              <a:t/>
            </a:r>
            <a:br>
              <a:rPr lang="en-US" sz="6000" b="1" dirty="0" smtClean="0">
                <a:solidFill>
                  <a:srgbClr val="C00000"/>
                </a:solidFill>
                <a:latin typeface="Lucida Bright" panose="02040602050505020304" pitchFamily="18" charset="0"/>
              </a:rPr>
            </a:br>
            <a:r>
              <a:rPr lang="en-US" sz="6000" b="1" dirty="0" smtClean="0">
                <a:solidFill>
                  <a:srgbClr val="C00000"/>
                </a:solidFill>
                <a:latin typeface="Lucida Bright" panose="02040602050505020304" pitchFamily="18" charset="0"/>
              </a:rPr>
              <a:t>Student </a:t>
            </a:r>
            <a:r>
              <a:rPr lang="en-US" sz="6000" b="1" dirty="0">
                <a:solidFill>
                  <a:srgbClr val="C00000"/>
                </a:solidFill>
                <a:latin typeface="Lucida Bright" panose="02040602050505020304" pitchFamily="18" charset="0"/>
              </a:rPr>
              <a:t>Health Surveys</a:t>
            </a:r>
            <a:br>
              <a:rPr lang="en-US" sz="6000" b="1" dirty="0">
                <a:solidFill>
                  <a:srgbClr val="C00000"/>
                </a:solidFill>
                <a:latin typeface="Lucida Bright" panose="02040602050505020304" pitchFamily="18" charset="0"/>
              </a:rPr>
            </a:br>
            <a:endParaRPr lang="en-US" sz="6000" b="1" dirty="0">
              <a:solidFill>
                <a:srgbClr val="C00000"/>
              </a:solidFill>
              <a:latin typeface="Lucida Bright" panose="020406020505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4109" y="1117600"/>
            <a:ext cx="10919691" cy="56038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2060"/>
              </a:solidFill>
              <a:latin typeface="Lucida Bright" panose="02040602050505020304" pitchFamily="18" charset="0"/>
            </a:endParaRPr>
          </a:p>
          <a:p>
            <a:pPr lvl="1"/>
            <a:r>
              <a:rPr lang="en-US" sz="6800" u="sng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To be safe, still </a:t>
            </a:r>
            <a:r>
              <a:rPr lang="en-US" sz="6800" u="sng" dirty="0">
                <a:solidFill>
                  <a:srgbClr val="002060"/>
                </a:solidFill>
                <a:latin typeface="Lucida Bright" panose="02040602050505020304" pitchFamily="18" charset="0"/>
              </a:rPr>
              <a:t>need</a:t>
            </a:r>
            <a:r>
              <a:rPr lang="en-US" sz="6800" dirty="0">
                <a:solidFill>
                  <a:srgbClr val="002060"/>
                </a:solidFill>
                <a:latin typeface="Lucida Bright" panose="02040602050505020304" pitchFamily="18" charset="0"/>
              </a:rPr>
              <a:t>: </a:t>
            </a:r>
            <a:endParaRPr lang="en-US" sz="6800" dirty="0" smtClean="0">
              <a:solidFill>
                <a:srgbClr val="002060"/>
              </a:solidFill>
              <a:latin typeface="Lucida Bright" panose="02040602050505020304" pitchFamily="18" charset="0"/>
            </a:endParaRPr>
          </a:p>
          <a:p>
            <a:pPr lvl="3"/>
            <a:r>
              <a:rPr lang="en-US" sz="6200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10 sophomores</a:t>
            </a:r>
          </a:p>
          <a:p>
            <a:pPr lvl="3"/>
            <a:r>
              <a:rPr lang="en-US" sz="6200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20 juniors</a:t>
            </a:r>
          </a:p>
          <a:p>
            <a:pPr lvl="3"/>
            <a:r>
              <a:rPr lang="en-US" sz="6200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10 </a:t>
            </a:r>
            <a:r>
              <a:rPr lang="en-US" sz="6200" dirty="0">
                <a:solidFill>
                  <a:srgbClr val="002060"/>
                </a:solidFill>
                <a:latin typeface="Lucida Bright" panose="02040602050505020304" pitchFamily="18" charset="0"/>
              </a:rPr>
              <a:t>seniors</a:t>
            </a:r>
            <a:endParaRPr lang="en-US" sz="6200" dirty="0" smtClean="0">
              <a:solidFill>
                <a:srgbClr val="002060"/>
              </a:solidFill>
              <a:latin typeface="Lucida Bright" panose="02040602050505020304" pitchFamily="18" charset="0"/>
            </a:endParaRPr>
          </a:p>
          <a:p>
            <a:pPr marL="0" indent="0">
              <a:buNone/>
            </a:pPr>
            <a:endParaRPr lang="en-US" dirty="0" smtClean="0">
              <a:solidFill>
                <a:srgbClr val="002060"/>
              </a:solidFill>
              <a:latin typeface="Lucida Bright" panose="020406020505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  <a:latin typeface="Lucida Bright" panose="020406020505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#EXPECTExceptional 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42776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appy….F@#K…Valentine’s Day! – Lady J's Voic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763" y="83127"/>
            <a:ext cx="8363873" cy="67167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20124198">
            <a:off x="9698987" y="3958345"/>
            <a:ext cx="2215176" cy="2554545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Lucida Calligraphy" panose="03010101010101010101" pitchFamily="66" charset="0"/>
              </a:rPr>
              <a:t>And, </a:t>
            </a:r>
          </a:p>
          <a:p>
            <a:r>
              <a:rPr lang="en-US" sz="4000" dirty="0" smtClean="0">
                <a:solidFill>
                  <a:srgbClr val="C00000"/>
                </a:solidFill>
                <a:latin typeface="Lucida Calligraphy" panose="03010101010101010101" pitchFamily="66" charset="0"/>
              </a:rPr>
              <a:t>Happy Winter Break!</a:t>
            </a:r>
            <a:endParaRPr lang="en-US" sz="4000" dirty="0">
              <a:solidFill>
                <a:srgbClr val="C00000"/>
              </a:solidFill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8764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438608">
            <a:off x="957028" y="2791654"/>
            <a:ext cx="10235049" cy="1293028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#BETTERTOGETHER</a:t>
            </a:r>
            <a:br>
              <a:rPr lang="en-US" sz="6000" b="1" dirty="0" smtClean="0">
                <a:solidFill>
                  <a:srgbClr val="002060"/>
                </a:solidFill>
                <a:latin typeface="Lucida Bright" panose="02040602050505020304" pitchFamily="18" charset="0"/>
              </a:rPr>
            </a:br>
            <a:r>
              <a:rPr lang="en-US" sz="6000" b="1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 </a:t>
            </a:r>
            <a:r>
              <a:rPr lang="en-US" sz="6000" b="1" dirty="0" smtClean="0">
                <a:latin typeface="Lucida Bright" panose="02040602050505020304" pitchFamily="18" charset="0"/>
              </a:rPr>
              <a:t/>
            </a:r>
            <a:br>
              <a:rPr lang="en-US" sz="6000" b="1" dirty="0" smtClean="0">
                <a:latin typeface="Lucida Bright" panose="02040602050505020304" pitchFamily="18" charset="0"/>
              </a:rPr>
            </a:br>
            <a:r>
              <a:rPr lang="en-US" sz="6000" b="1" dirty="0" smtClean="0">
                <a:latin typeface="Lucida Bright" panose="02040602050505020304" pitchFamily="18" charset="0"/>
              </a:rPr>
              <a:t>AND</a:t>
            </a:r>
            <a:br>
              <a:rPr lang="en-US" sz="6000" b="1" dirty="0" smtClean="0">
                <a:latin typeface="Lucida Bright" panose="02040602050505020304" pitchFamily="18" charset="0"/>
              </a:rPr>
            </a:br>
            <a:r>
              <a:rPr lang="en-US" sz="6000" b="1" dirty="0" smtClean="0">
                <a:latin typeface="Lucida Bright" panose="02040602050505020304" pitchFamily="18" charset="0"/>
              </a:rPr>
              <a:t/>
            </a:r>
            <a:br>
              <a:rPr lang="en-US" sz="6000" b="1" dirty="0" smtClean="0">
                <a:latin typeface="Lucida Bright" panose="02040602050505020304" pitchFamily="18" charset="0"/>
              </a:rPr>
            </a:br>
            <a:r>
              <a:rPr lang="en-US" sz="8000" b="1" dirty="0" smtClean="0">
                <a:solidFill>
                  <a:srgbClr val="C00000"/>
                </a:solidFill>
                <a:latin typeface="Lucida Bright" panose="02040602050505020304" pitchFamily="18" charset="0"/>
              </a:rPr>
              <a:t>EXPECT </a:t>
            </a:r>
            <a:r>
              <a:rPr lang="en-US" sz="8000" b="1" dirty="0" smtClean="0">
                <a:solidFill>
                  <a:srgbClr val="C00000"/>
                </a:solidFill>
                <a:latin typeface="Brush Script MT" panose="03060802040406070304" pitchFamily="66" charset="0"/>
              </a:rPr>
              <a:t>Exceptional</a:t>
            </a:r>
            <a:endParaRPr lang="en-US" sz="8000" b="1" dirty="0">
              <a:solidFill>
                <a:srgbClr val="C00000"/>
              </a:solidFill>
              <a:latin typeface="Brush Script MT" panose="03060802040406070304" pitchFamily="66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#EXPECTExceptional 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323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508"/>
            <a:ext cx="10515600" cy="6878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Lucida Bright" panose="02040602050505020304" pitchFamily="18" charset="0"/>
              </a:rPr>
              <a:t>Agenda</a:t>
            </a:r>
            <a:r>
              <a:rPr lang="en-US" dirty="0" smtClean="0">
                <a:latin typeface="Lucida Bright" panose="02040602050505020304" pitchFamily="18" charset="0"/>
              </a:rPr>
              <a:t> – </a:t>
            </a:r>
            <a:r>
              <a:rPr lang="en-US" dirty="0" smtClean="0">
                <a:latin typeface="Lucida Bright" panose="02040602050505020304" pitchFamily="18" charset="0"/>
              </a:rPr>
              <a:t>Thursday</a:t>
            </a:r>
            <a:r>
              <a:rPr lang="en-US" dirty="0" smtClean="0">
                <a:latin typeface="Lucida Bright" panose="02040602050505020304" pitchFamily="18" charset="0"/>
              </a:rPr>
              <a:t>, February </a:t>
            </a:r>
            <a:r>
              <a:rPr lang="en-US" dirty="0" smtClean="0">
                <a:latin typeface="Lucida Bright" panose="02040602050505020304" pitchFamily="18" charset="0"/>
              </a:rPr>
              <a:t>13</a:t>
            </a:r>
            <a:endParaRPr lang="en-US" dirty="0">
              <a:latin typeface="Lucida Bright" panose="02040602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435" y="863600"/>
            <a:ext cx="11794837" cy="589741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>
                <a:latin typeface="Lucida Bright" panose="02040602050505020304" pitchFamily="18" charset="0"/>
              </a:rPr>
              <a:t>Welcome</a:t>
            </a:r>
          </a:p>
          <a:p>
            <a:r>
              <a:rPr lang="en-US" dirty="0" smtClean="0">
                <a:latin typeface="Lucida Bright" panose="02040602050505020304" pitchFamily="18" charset="0"/>
              </a:rPr>
              <a:t>Celebrations</a:t>
            </a:r>
          </a:p>
          <a:p>
            <a:r>
              <a:rPr lang="en-US" dirty="0" smtClean="0">
                <a:latin typeface="Lucida Bright" panose="02040602050505020304" pitchFamily="18" charset="0"/>
              </a:rPr>
              <a:t>The “Always”</a:t>
            </a:r>
          </a:p>
          <a:p>
            <a:pPr lvl="1"/>
            <a:r>
              <a:rPr lang="en-US" dirty="0" smtClean="0">
                <a:latin typeface="Lucida Bright" panose="02040602050505020304" pitchFamily="18" charset="0"/>
              </a:rPr>
              <a:t>HCS Strategic Priorities</a:t>
            </a:r>
          </a:p>
          <a:p>
            <a:pPr lvl="1"/>
            <a:r>
              <a:rPr lang="en-US" dirty="0" smtClean="0">
                <a:latin typeface="Lucida Bright" panose="02040602050505020304" pitchFamily="18" charset="0"/>
              </a:rPr>
              <a:t>LHS Mission, Vision, Core Values</a:t>
            </a:r>
          </a:p>
          <a:p>
            <a:pPr lvl="1"/>
            <a:r>
              <a:rPr lang="en-US" dirty="0" smtClean="0">
                <a:latin typeface="Lucida Bright" panose="02040602050505020304" pitchFamily="18" charset="0"/>
              </a:rPr>
              <a:t>Henry Plan of Action </a:t>
            </a:r>
            <a:endParaRPr lang="en-US" dirty="0" smtClean="0">
              <a:latin typeface="Lucida Bright" panose="02040602050505020304" pitchFamily="18" charset="0"/>
            </a:endParaRPr>
          </a:p>
          <a:p>
            <a:pPr lvl="2"/>
            <a:r>
              <a:rPr lang="en-US" dirty="0" smtClean="0">
                <a:latin typeface="Lucida Bright" panose="02040602050505020304" pitchFamily="18" charset="0"/>
              </a:rPr>
              <a:t>Balanced Instructional Frameworks</a:t>
            </a:r>
          </a:p>
          <a:p>
            <a:pPr lvl="2"/>
            <a:r>
              <a:rPr lang="en-US" dirty="0" smtClean="0">
                <a:latin typeface="Lucida Bright" panose="02040602050505020304" pitchFamily="18" charset="0"/>
              </a:rPr>
              <a:t>Balanced Assessment System</a:t>
            </a:r>
            <a:endParaRPr lang="en-US" dirty="0" smtClean="0">
              <a:latin typeface="Lucida Bright" panose="02040602050505020304" pitchFamily="18" charset="0"/>
            </a:endParaRPr>
          </a:p>
          <a:p>
            <a:pPr lvl="0"/>
            <a:r>
              <a:rPr lang="en-US" dirty="0">
                <a:latin typeface="Lucida Bright" panose="02040602050505020304" pitchFamily="18" charset="0"/>
              </a:rPr>
              <a:t>School Accountability</a:t>
            </a:r>
          </a:p>
          <a:p>
            <a:pPr lvl="1"/>
            <a:r>
              <a:rPr lang="en-US" b="1" dirty="0">
                <a:latin typeface="Lucida Bright" panose="02040602050505020304" pitchFamily="18" charset="0"/>
              </a:rPr>
              <a:t>Monthly metrics: </a:t>
            </a:r>
            <a:r>
              <a:rPr lang="en-US" b="1" dirty="0" smtClean="0">
                <a:latin typeface="Lucida Bright" panose="02040602050505020304" pitchFamily="18" charset="0"/>
              </a:rPr>
              <a:t>January/February</a:t>
            </a:r>
            <a:endParaRPr lang="en-US" b="1" dirty="0">
              <a:latin typeface="Lucida Bright" panose="02040602050505020304" pitchFamily="18" charset="0"/>
            </a:endParaRPr>
          </a:p>
          <a:p>
            <a:pPr lvl="2"/>
            <a:r>
              <a:rPr lang="en-US" dirty="0">
                <a:latin typeface="Lucida Bright" panose="02040602050505020304" pitchFamily="18" charset="0"/>
              </a:rPr>
              <a:t>Enrollment: historical</a:t>
            </a:r>
          </a:p>
          <a:p>
            <a:pPr lvl="2"/>
            <a:r>
              <a:rPr lang="en-US" dirty="0">
                <a:latin typeface="Lucida Bright" panose="02040602050505020304" pitchFamily="18" charset="0"/>
              </a:rPr>
              <a:t>Average Daily Attendance (ADA): historical; current</a:t>
            </a:r>
          </a:p>
          <a:p>
            <a:pPr lvl="2"/>
            <a:r>
              <a:rPr lang="en-US" dirty="0">
                <a:latin typeface="Lucida Bright" panose="02040602050505020304" pitchFamily="18" charset="0"/>
              </a:rPr>
              <a:t>Behavioral referrals: historical; </a:t>
            </a:r>
            <a:r>
              <a:rPr lang="en-US" dirty="0" smtClean="0">
                <a:latin typeface="Lucida Bright" panose="02040602050505020304" pitchFamily="18" charset="0"/>
              </a:rPr>
              <a:t>current</a:t>
            </a:r>
          </a:p>
          <a:p>
            <a:r>
              <a:rPr lang="en-US" dirty="0" smtClean="0">
                <a:latin typeface="Lucida Bright" panose="02040602050505020304" pitchFamily="18" charset="0"/>
              </a:rPr>
              <a:t>Possible guest</a:t>
            </a:r>
            <a:endParaRPr lang="en-US" dirty="0" smtClean="0">
              <a:latin typeface="Lucida Bright" panose="02040602050505020304" pitchFamily="18" charset="0"/>
            </a:endParaRPr>
          </a:p>
          <a:p>
            <a:r>
              <a:rPr lang="en-US" dirty="0" smtClean="0">
                <a:latin typeface="Lucida Bright" panose="02040602050505020304" pitchFamily="18" charset="0"/>
              </a:rPr>
              <a:t>Senior/Graduation </a:t>
            </a:r>
            <a:r>
              <a:rPr lang="en-US" dirty="0" smtClean="0">
                <a:latin typeface="Lucida Bright" panose="02040602050505020304" pitchFamily="18" charset="0"/>
              </a:rPr>
              <a:t>Information - questions</a:t>
            </a:r>
            <a:endParaRPr lang="en-US" dirty="0">
              <a:latin typeface="Lucida Bright" panose="02040602050505020304" pitchFamily="18" charset="0"/>
            </a:endParaRPr>
          </a:p>
          <a:p>
            <a:r>
              <a:rPr lang="en-US" dirty="0" smtClean="0">
                <a:latin typeface="Lucida Bright" panose="02040602050505020304" pitchFamily="18" charset="0"/>
              </a:rPr>
              <a:t>Planning for 20 – 21 - - - need some input</a:t>
            </a:r>
          </a:p>
          <a:p>
            <a:r>
              <a:rPr lang="en-US" dirty="0" smtClean="0">
                <a:latin typeface="Lucida Bright" panose="02040602050505020304" pitchFamily="18" charset="0"/>
              </a:rPr>
              <a:t>EOPA, AP Exams, EOCs testing schedules/plans</a:t>
            </a:r>
            <a:endParaRPr lang="en-US" dirty="0">
              <a:latin typeface="Lucida Bright" panose="02040602050505020304" pitchFamily="18" charset="0"/>
            </a:endParaRPr>
          </a:p>
          <a:p>
            <a:r>
              <a:rPr lang="en-US" dirty="0">
                <a:latin typeface="Lucida Bright" panose="02040602050505020304" pitchFamily="18" charset="0"/>
              </a:rPr>
              <a:t>Student Health Survey</a:t>
            </a:r>
          </a:p>
          <a:p>
            <a:pPr lvl="0"/>
            <a:r>
              <a:rPr lang="en-US" dirty="0" smtClean="0">
                <a:latin typeface="Lucida Bright" panose="02040602050505020304" pitchFamily="18" charset="0"/>
              </a:rPr>
              <a:t>Etc</a:t>
            </a:r>
            <a:r>
              <a:rPr lang="en-US" dirty="0">
                <a:latin typeface="Lucida Bright" panose="02040602050505020304" pitchFamily="18" charset="0"/>
              </a:rPr>
              <a:t>….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7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573" y="997527"/>
            <a:ext cx="4523509" cy="16002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Lucida Bright" panose="02040602050505020304" pitchFamily="18" charset="0"/>
              </a:rPr>
              <a:t>Henry County </a:t>
            </a:r>
            <a:r>
              <a:rPr lang="en-US" sz="4000" b="1" dirty="0">
                <a:latin typeface="Lucida Bright" panose="02040602050505020304" pitchFamily="18" charset="0"/>
              </a:rPr>
              <a:t>S</a:t>
            </a:r>
            <a:r>
              <a:rPr lang="en-US" sz="4000" b="1" dirty="0" smtClean="0">
                <a:latin typeface="Lucida Bright" panose="02040602050505020304" pitchFamily="18" charset="0"/>
              </a:rPr>
              <a:t>chools</a:t>
            </a:r>
            <a:endParaRPr lang="en-US" sz="4000" b="1" dirty="0">
              <a:latin typeface="Lucida Bright" panose="02040602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4126" y="572963"/>
            <a:ext cx="6928563" cy="547192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Lucida Bright" panose="02040602050505020304" pitchFamily="18" charset="0"/>
              </a:rPr>
              <a:t>UNIFY</a:t>
            </a:r>
            <a:r>
              <a:rPr lang="en-US" sz="3600" dirty="0" smtClean="0">
                <a:latin typeface="Lucida Bright" panose="02040602050505020304" pitchFamily="18" charset="0"/>
              </a:rPr>
              <a:t> Henry County around excellence in public education</a:t>
            </a:r>
          </a:p>
          <a:p>
            <a:endParaRPr lang="en-US" sz="3600" dirty="0">
              <a:latin typeface="Lucida Bright" panose="02040602050505020304" pitchFamily="18" charset="0"/>
            </a:endParaRPr>
          </a:p>
          <a:p>
            <a:r>
              <a:rPr lang="en-US" sz="3600" b="1" dirty="0" smtClean="0">
                <a:latin typeface="Lucida Bright" panose="02040602050505020304" pitchFamily="18" charset="0"/>
              </a:rPr>
              <a:t>STRENGTHEN</a:t>
            </a:r>
            <a:r>
              <a:rPr lang="en-US" sz="3600" dirty="0" smtClean="0">
                <a:latin typeface="Lucida Bright" panose="02040602050505020304" pitchFamily="18" charset="0"/>
              </a:rPr>
              <a:t> our core business of student learning.</a:t>
            </a:r>
          </a:p>
          <a:p>
            <a:pPr marL="0" indent="0">
              <a:buNone/>
            </a:pPr>
            <a:endParaRPr lang="en-US" sz="3600" dirty="0" smtClean="0">
              <a:latin typeface="Lucida Bright" panose="02040602050505020304" pitchFamily="18" charset="0"/>
            </a:endParaRPr>
          </a:p>
          <a:p>
            <a:r>
              <a:rPr lang="en-US" sz="3600" b="1" dirty="0" smtClean="0">
                <a:latin typeface="Lucida Bright" panose="02040602050505020304" pitchFamily="18" charset="0"/>
              </a:rPr>
              <a:t>ENSURE</a:t>
            </a:r>
            <a:r>
              <a:rPr lang="en-US" sz="3600" dirty="0" smtClean="0">
                <a:latin typeface="Lucida Bright" panose="02040602050505020304" pitchFamily="18" charset="0"/>
              </a:rPr>
              <a:t> a high performing environment for all students</a:t>
            </a:r>
            <a:endParaRPr lang="en-US" sz="3600" dirty="0">
              <a:latin typeface="Lucida Bright" panose="020406020505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073" y="3308926"/>
            <a:ext cx="4396509" cy="3094485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Lucida Bright" panose="02040602050505020304" pitchFamily="18" charset="0"/>
              </a:rPr>
              <a:t>Strategic Priorities</a:t>
            </a:r>
            <a:endParaRPr lang="en-US" sz="6000" b="1" dirty="0">
              <a:solidFill>
                <a:schemeClr val="accent1">
                  <a:lumMod val="75000"/>
                </a:schemeClr>
              </a:solidFill>
              <a:latin typeface="Lucida Bright" panose="020406020505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#EXPECTExceptional 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248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16614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Our Mission</a:t>
            </a:r>
            <a:r>
              <a:rPr lang="en-US" b="1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:</a:t>
            </a:r>
            <a:br>
              <a:rPr lang="en-US" b="1" dirty="0" smtClean="0">
                <a:solidFill>
                  <a:srgbClr val="002060"/>
                </a:solidFill>
                <a:latin typeface="Lucida Bright" panose="02040602050505020304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Luella </a:t>
            </a:r>
            <a:r>
              <a:rPr lang="en-US" dirty="0">
                <a:solidFill>
                  <a:srgbClr val="002060"/>
                </a:solidFill>
                <a:latin typeface="Lucida Bright" panose="02040602050505020304" pitchFamily="18" charset="0"/>
              </a:rPr>
              <a:t>H</a:t>
            </a:r>
            <a:r>
              <a:rPr lang="en-US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igh </a:t>
            </a:r>
            <a:r>
              <a:rPr lang="en-US" dirty="0">
                <a:solidFill>
                  <a:srgbClr val="002060"/>
                </a:solidFill>
                <a:latin typeface="Lucida Bright" panose="02040602050505020304" pitchFamily="18" charset="0"/>
              </a:rPr>
              <a:t>S</a:t>
            </a:r>
            <a:r>
              <a:rPr lang="en-US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chool </a:t>
            </a:r>
            <a:r>
              <a:rPr lang="en-US" dirty="0">
                <a:solidFill>
                  <a:srgbClr val="002060"/>
                </a:solidFill>
                <a:latin typeface="Lucida Bright" panose="02040602050505020304" pitchFamily="18" charset="0"/>
              </a:rPr>
              <a:t>will graduate each student: college, career, </a:t>
            </a:r>
            <a:r>
              <a:rPr lang="en-US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life-ready.</a:t>
            </a:r>
            <a:endParaRPr lang="en-US" dirty="0">
              <a:solidFill>
                <a:srgbClr val="002060"/>
              </a:solidFill>
              <a:latin typeface="Lucida Bright" panose="02040602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71191"/>
            <a:ext cx="10515600" cy="3105772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b="1" u="sng" dirty="0">
                <a:solidFill>
                  <a:srgbClr val="C00000"/>
                </a:solidFill>
                <a:latin typeface="Lucida Bright" panose="02040602050505020304" pitchFamily="18" charset="0"/>
              </a:rPr>
              <a:t>Our </a:t>
            </a:r>
            <a:r>
              <a:rPr lang="en-US" sz="3600" b="1" u="sng" dirty="0" smtClean="0">
                <a:solidFill>
                  <a:srgbClr val="C00000"/>
                </a:solidFill>
                <a:latin typeface="Lucida Bright" panose="02040602050505020304" pitchFamily="18" charset="0"/>
              </a:rPr>
              <a:t>Vision:</a:t>
            </a:r>
            <a:endParaRPr lang="en-US" sz="3600" u="sng" dirty="0">
              <a:solidFill>
                <a:srgbClr val="C00000"/>
              </a:solidFill>
              <a:latin typeface="Lucida Bright" panose="020406020505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C00000"/>
                </a:solidFill>
                <a:latin typeface="Lucida Bright" panose="02040602050505020304" pitchFamily="18" charset="0"/>
              </a:rPr>
              <a:t>Working together as a complete school community, Luella High School will provide each student and staff member with the highest quality opportunities to grow, explore and own her/his growth and success. 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#EXPECTExceptional 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29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809" y="139148"/>
            <a:ext cx="5588100" cy="53074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i="1" u="sng" dirty="0" smtClean="0">
                <a:latin typeface="Lucida Bright" panose="02040602050505020304" pitchFamily="18" charset="0"/>
              </a:rPr>
              <a:t>We believe: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latin typeface="Lucida Bright" panose="02040602050505020304" pitchFamily="18" charset="0"/>
              </a:rPr>
              <a:t>T</a:t>
            </a:r>
            <a:r>
              <a:rPr lang="en-US" sz="2000" dirty="0" smtClean="0">
                <a:latin typeface="Lucida Bright" panose="02040602050505020304" pitchFamily="18" charset="0"/>
              </a:rPr>
              <a:t>hat </a:t>
            </a:r>
            <a:r>
              <a:rPr lang="en-US" sz="2000" dirty="0">
                <a:latin typeface="Lucida Bright" panose="02040602050505020304" pitchFamily="18" charset="0"/>
              </a:rPr>
              <a:t>our work is about producing a well-educated, productive community member who will embrace lifelong learning, both traditionally as well as non-traditionally</a:t>
            </a:r>
            <a:r>
              <a:rPr lang="en-US" sz="2000" dirty="0" smtClean="0">
                <a:latin typeface="Lucida Bright" panose="02040602050505020304" pitchFamily="18" charset="0"/>
              </a:rPr>
              <a:t>.</a:t>
            </a:r>
            <a:r>
              <a:rPr lang="en-US" sz="2000" dirty="0">
                <a:latin typeface="Lucida Bright" panose="02040602050505020304" pitchFamily="18" charset="0"/>
              </a:rPr>
              <a:t> </a:t>
            </a:r>
            <a:endParaRPr lang="en-US" sz="2000" dirty="0" smtClean="0">
              <a:latin typeface="Lucida Bright" panose="020406020505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latin typeface="Lucida Bright" panose="02040602050505020304" pitchFamily="18" charset="0"/>
              </a:rPr>
              <a:t>I</a:t>
            </a:r>
            <a:r>
              <a:rPr lang="en-US" sz="2000" dirty="0" smtClean="0">
                <a:latin typeface="Lucida Bright" panose="02040602050505020304" pitchFamily="18" charset="0"/>
              </a:rPr>
              <a:t>n </a:t>
            </a:r>
            <a:r>
              <a:rPr lang="en-US" sz="2000" dirty="0">
                <a:latin typeface="Lucida Bright" panose="02040602050505020304" pitchFamily="18" charset="0"/>
              </a:rPr>
              <a:t>a safe, orderly, caring environment for all staff and students that builds on individual strengths through </a:t>
            </a:r>
            <a:r>
              <a:rPr lang="en-US" sz="2000" dirty="0" smtClean="0">
                <a:latin typeface="Lucida Bright" panose="02040602050505020304" pitchFamily="18" charset="0"/>
              </a:rPr>
              <a:t>personalization.</a:t>
            </a:r>
            <a:endParaRPr lang="en-US" sz="2000" dirty="0">
              <a:latin typeface="Lucida Bright" panose="020406020505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latin typeface="Lucida Bright" panose="02040602050505020304" pitchFamily="18" charset="0"/>
              </a:rPr>
              <a:t>T</a:t>
            </a:r>
            <a:r>
              <a:rPr lang="en-US" sz="2000" dirty="0" smtClean="0">
                <a:latin typeface="Lucida Bright" panose="02040602050505020304" pitchFamily="18" charset="0"/>
              </a:rPr>
              <a:t>hat </a:t>
            </a:r>
            <a:r>
              <a:rPr lang="en-US" sz="2000" dirty="0">
                <a:latin typeface="Lucida Bright" panose="02040602050505020304" pitchFamily="18" charset="0"/>
              </a:rPr>
              <a:t>learning and becoming college/career ready is the key to a successful future in all areas of </a:t>
            </a:r>
            <a:r>
              <a:rPr lang="en-US" sz="2000" dirty="0" smtClean="0">
                <a:latin typeface="Lucida Bright" panose="02040602050505020304" pitchFamily="18" charset="0"/>
              </a:rPr>
              <a:t>life.</a:t>
            </a:r>
            <a:endParaRPr lang="en-US" sz="2000" dirty="0">
              <a:latin typeface="Lucida Bright" panose="020406020505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latin typeface="Lucida Bright" panose="02040602050505020304" pitchFamily="18" charset="0"/>
              </a:rPr>
              <a:t>I</a:t>
            </a:r>
            <a:r>
              <a:rPr lang="en-US" sz="2000" dirty="0" smtClean="0">
                <a:latin typeface="Lucida Bright" panose="02040602050505020304" pitchFamily="18" charset="0"/>
              </a:rPr>
              <a:t>n </a:t>
            </a:r>
            <a:r>
              <a:rPr lang="en-US" sz="2000" dirty="0">
                <a:latin typeface="Lucida Bright" panose="02040602050505020304" pitchFamily="18" charset="0"/>
              </a:rPr>
              <a:t>the Lion character embodied by personal integrity, honor, courage, personal responsibility, service to the community, determination, self-awareness and </a:t>
            </a:r>
            <a:r>
              <a:rPr lang="en-US" sz="2000" dirty="0" smtClean="0">
                <a:latin typeface="Lucida Bright" panose="02040602050505020304" pitchFamily="18" charset="0"/>
              </a:rPr>
              <a:t>commitment.</a:t>
            </a:r>
            <a:endParaRPr lang="en-US" sz="2000" dirty="0">
              <a:latin typeface="Lucida Bright" panose="020406020505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latin typeface="Lucida Bright" panose="02040602050505020304" pitchFamily="18" charset="0"/>
              </a:rPr>
              <a:t>I</a:t>
            </a:r>
            <a:r>
              <a:rPr lang="en-US" sz="2000" dirty="0" smtClean="0">
                <a:latin typeface="Lucida Bright" panose="02040602050505020304" pitchFamily="18" charset="0"/>
              </a:rPr>
              <a:t>n </a:t>
            </a:r>
            <a:r>
              <a:rPr lang="en-US" sz="2000" dirty="0">
                <a:latin typeface="Lucida Bright" panose="02040602050505020304" pitchFamily="18" charset="0"/>
              </a:rPr>
              <a:t>each person accepting responsibility for their own actions.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082747" y="715618"/>
            <a:ext cx="5605669" cy="5446643"/>
          </a:xfrm>
        </p:spPr>
        <p:txBody>
          <a:bodyPr>
            <a:normAutofit fontScale="40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5500" dirty="0" smtClean="0">
                <a:latin typeface="Lucida Bright" panose="02040602050505020304" pitchFamily="18" charset="0"/>
              </a:rPr>
              <a:t>Each </a:t>
            </a:r>
            <a:r>
              <a:rPr lang="en-US" sz="5500" dirty="0">
                <a:latin typeface="Lucida Bright" panose="02040602050505020304" pitchFamily="18" charset="0"/>
              </a:rPr>
              <a:t>person should be continuously committed to the betterment of their </a:t>
            </a:r>
            <a:r>
              <a:rPr lang="en-US" sz="5500" dirty="0" smtClean="0">
                <a:latin typeface="Lucida Bright" panose="02040602050505020304" pitchFamily="18" charset="0"/>
              </a:rPr>
              <a:t>community.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5500" dirty="0">
                <a:latin typeface="Lucida Bright" panose="02040602050505020304" pitchFamily="18" charset="0"/>
              </a:rPr>
              <a:t>I</a:t>
            </a:r>
            <a:r>
              <a:rPr lang="en-US" sz="5500" dirty="0" smtClean="0">
                <a:latin typeface="Lucida Bright" panose="02040602050505020304" pitchFamily="18" charset="0"/>
              </a:rPr>
              <a:t>n </a:t>
            </a:r>
            <a:r>
              <a:rPr lang="en-US" sz="5500" dirty="0">
                <a:latin typeface="Lucida Bright" panose="02040602050505020304" pitchFamily="18" charset="0"/>
              </a:rPr>
              <a:t>the freedom of each individual to voice their perspectives in an appropriate, responsible </a:t>
            </a:r>
            <a:r>
              <a:rPr lang="en-US" sz="5500" dirty="0" smtClean="0">
                <a:latin typeface="Lucida Bright" panose="02040602050505020304" pitchFamily="18" charset="0"/>
              </a:rPr>
              <a:t>manner.</a:t>
            </a:r>
            <a:endParaRPr lang="en-US" sz="5500" dirty="0">
              <a:latin typeface="Lucida Bright" panose="020406020505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5500" dirty="0" smtClean="0">
                <a:latin typeface="Lucida Bright" panose="02040602050505020304" pitchFamily="18" charset="0"/>
              </a:rPr>
              <a:t>In </a:t>
            </a:r>
            <a:r>
              <a:rPr lang="en-US" sz="5500" dirty="0">
                <a:latin typeface="Lucida Bright" panose="02040602050505020304" pitchFamily="18" charset="0"/>
              </a:rPr>
              <a:t>the value of diverse opinions, backgrounds, and </a:t>
            </a:r>
            <a:r>
              <a:rPr lang="en-US" sz="5500" dirty="0" smtClean="0">
                <a:latin typeface="Lucida Bright" panose="02040602050505020304" pitchFamily="18" charset="0"/>
              </a:rPr>
              <a:t>experiences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5500" dirty="0">
                <a:latin typeface="Lucida Bright" panose="02040602050505020304" pitchFamily="18" charset="0"/>
              </a:rPr>
              <a:t>I</a:t>
            </a:r>
            <a:r>
              <a:rPr lang="en-US" sz="5500" dirty="0" smtClean="0">
                <a:latin typeface="Lucida Bright" panose="02040602050505020304" pitchFamily="18" charset="0"/>
              </a:rPr>
              <a:t>n </a:t>
            </a:r>
            <a:r>
              <a:rPr lang="en-US" sz="5500" dirty="0">
                <a:latin typeface="Lucida Bright" panose="02040602050505020304" pitchFamily="18" charset="0"/>
              </a:rPr>
              <a:t>the importance of self-confidence and one's ability to succeed through personal discipline, determination, and hard </a:t>
            </a:r>
            <a:r>
              <a:rPr lang="en-US" sz="5500" dirty="0" smtClean="0">
                <a:latin typeface="Lucida Bright" panose="02040602050505020304" pitchFamily="18" charset="0"/>
              </a:rPr>
              <a:t>work.</a:t>
            </a:r>
            <a:endParaRPr lang="en-US" sz="5500" dirty="0">
              <a:latin typeface="Lucida Bright" panose="020406020505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5500" dirty="0" smtClean="0">
                <a:latin typeface="Lucida Bright" panose="02040602050505020304" pitchFamily="18" charset="0"/>
              </a:rPr>
              <a:t>In </a:t>
            </a:r>
            <a:r>
              <a:rPr lang="en-US" sz="5500" dirty="0">
                <a:latin typeface="Lucida Bright" panose="02040602050505020304" pitchFamily="18" charset="0"/>
              </a:rPr>
              <a:t>the importance of an effective system for consistent communication between and among staff, students, </a:t>
            </a:r>
            <a:r>
              <a:rPr lang="en-US" sz="5500" dirty="0" smtClean="0">
                <a:latin typeface="Lucida Bright" panose="02040602050505020304" pitchFamily="18" charset="0"/>
              </a:rPr>
              <a:t>and </a:t>
            </a:r>
            <a:r>
              <a:rPr lang="en-US" sz="5500" dirty="0">
                <a:latin typeface="Lucida Bright" panose="02040602050505020304" pitchFamily="18" charset="0"/>
              </a:rPr>
              <a:t>administration</a:t>
            </a:r>
            <a:r>
              <a:rPr lang="en-US" sz="5500" dirty="0" smtClean="0">
                <a:latin typeface="Lucida Bright" panose="020406020505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5500" dirty="0">
              <a:latin typeface="Lucida Bright" panose="02040602050505020304" pitchFamily="18" charset="0"/>
            </a:endParaRPr>
          </a:p>
          <a:p>
            <a:pPr marL="0" indent="0" algn="ctr">
              <a:buNone/>
            </a:pPr>
            <a:r>
              <a:rPr lang="en-US" sz="5500" dirty="0" smtClean="0">
                <a:latin typeface="Lucida Bright" panose="02040602050505020304" pitchFamily="18" charset="0"/>
              </a:rPr>
              <a:t>Located on our website under the </a:t>
            </a:r>
            <a:r>
              <a:rPr lang="en-US" sz="5500" b="1" dirty="0" smtClean="0">
                <a:latin typeface="Lucida Bright" panose="02040602050505020304" pitchFamily="18" charset="0"/>
              </a:rPr>
              <a:t>About Us </a:t>
            </a:r>
            <a:r>
              <a:rPr lang="en-US" sz="5500" dirty="0" smtClean="0">
                <a:latin typeface="Lucida Bright" panose="02040602050505020304" pitchFamily="18" charset="0"/>
              </a:rPr>
              <a:t>tab.</a:t>
            </a:r>
            <a:endParaRPr lang="en-US" sz="5500" dirty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#EXPECTExceptional 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647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091" y="365125"/>
            <a:ext cx="11647054" cy="1325563"/>
          </a:xfrm>
        </p:spPr>
        <p:txBody>
          <a:bodyPr/>
          <a:lstStyle/>
          <a:p>
            <a:pPr algn="ctr"/>
            <a:r>
              <a:rPr lang="en-US" b="1" dirty="0" smtClean="0">
                <a:latin typeface="Lucida Bright" panose="02040602050505020304" pitchFamily="18" charset="0"/>
              </a:rPr>
              <a:t>Henry’s Plan of Action to Ensure a High Performing School District </a:t>
            </a:r>
            <a:r>
              <a:rPr lang="en-US" sz="2800" b="1" dirty="0" smtClean="0">
                <a:latin typeface="Lucida Bright" panose="02040602050505020304" pitchFamily="18" charset="0"/>
              </a:rPr>
              <a:t>(BAB)</a:t>
            </a:r>
            <a:endParaRPr lang="en-US" sz="2800" b="1" dirty="0">
              <a:latin typeface="Lucida Bright" panose="02040602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4727" y="1825625"/>
            <a:ext cx="5835073" cy="490768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Lucida Bright" panose="02040602050505020304" pitchFamily="18" charset="0"/>
              </a:rPr>
              <a:t>HCS Board of Education has agreed to </a:t>
            </a:r>
            <a:r>
              <a:rPr lang="en-US" b="1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Henry Plan of Action</a:t>
            </a:r>
            <a:r>
              <a:rPr lang="en-US" dirty="0" smtClean="0">
                <a:latin typeface="Lucida Bright" panose="02040602050505020304" pitchFamily="18" charset="0"/>
              </a:rPr>
              <a:t>:</a:t>
            </a:r>
          </a:p>
          <a:p>
            <a:pPr lvl="1"/>
            <a:r>
              <a:rPr lang="en-US" b="1" dirty="0" smtClean="0">
                <a:latin typeface="Lucida Bright" panose="02040602050505020304" pitchFamily="18" charset="0"/>
              </a:rPr>
              <a:t>Each student can learn at or above grade level and should have equal opportunity to do so</a:t>
            </a:r>
            <a:r>
              <a:rPr lang="en-US" dirty="0" smtClean="0">
                <a:latin typeface="Lucida Bright" panose="02040602050505020304" pitchFamily="18" charset="0"/>
              </a:rPr>
              <a:t>. </a:t>
            </a:r>
          </a:p>
          <a:p>
            <a:pPr marL="457200" lvl="1" indent="0">
              <a:buNone/>
            </a:pPr>
            <a:endParaRPr lang="en-US" dirty="0" smtClean="0">
              <a:latin typeface="Lucida Bright" panose="02040602050505020304" pitchFamily="18" charset="0"/>
            </a:endParaRPr>
          </a:p>
          <a:p>
            <a:pPr lvl="1"/>
            <a:r>
              <a:rPr lang="en-US" dirty="0" smtClean="0">
                <a:latin typeface="Lucida Bright" panose="02040602050505020304" pitchFamily="18" charset="0"/>
              </a:rPr>
              <a:t>Family and community involvement is critical to student success. </a:t>
            </a:r>
          </a:p>
          <a:p>
            <a:pPr marL="457200" lvl="1" indent="0">
              <a:buNone/>
            </a:pPr>
            <a:endParaRPr lang="en-US" dirty="0" smtClean="0">
              <a:latin typeface="Lucida Bright" panose="02040602050505020304" pitchFamily="18" charset="0"/>
            </a:endParaRPr>
          </a:p>
          <a:p>
            <a:pPr lvl="1"/>
            <a:r>
              <a:rPr lang="en-US" dirty="0" smtClean="0">
                <a:latin typeface="Lucida Bright" panose="02040602050505020304" pitchFamily="18" charset="0"/>
              </a:rPr>
              <a:t>All learning environments shall be </a:t>
            </a:r>
            <a:r>
              <a:rPr lang="en-US" b="1" dirty="0" smtClean="0">
                <a:latin typeface="Lucida Bright" panose="02040602050505020304" pitchFamily="18" charset="0"/>
              </a:rPr>
              <a:t>supportive, safe and secure</a:t>
            </a:r>
            <a:r>
              <a:rPr lang="en-US" dirty="0" smtClean="0">
                <a:latin typeface="Lucida Bright" panose="02040602050505020304" pitchFamily="18" charset="0"/>
              </a:rPr>
              <a:t>. </a:t>
            </a:r>
          </a:p>
          <a:p>
            <a:pPr marL="457200" lvl="1" indent="0">
              <a:buNone/>
            </a:pPr>
            <a:endParaRPr lang="en-US" dirty="0" smtClean="0">
              <a:latin typeface="Lucida Bright" panose="02040602050505020304" pitchFamily="18" charset="0"/>
            </a:endParaRPr>
          </a:p>
          <a:p>
            <a:pPr lvl="1"/>
            <a:r>
              <a:rPr lang="en-US" dirty="0" smtClean="0">
                <a:latin typeface="Lucida Bright" panose="02040602050505020304" pitchFamily="18" charset="0"/>
              </a:rPr>
              <a:t>Effective teachers, leaders and employees produce excellent results. </a:t>
            </a:r>
            <a:endParaRPr lang="en-US" dirty="0">
              <a:latin typeface="Lucida Bright" panose="020406020505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844309" cy="490768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Lucida Bright" panose="02040602050505020304" pitchFamily="18" charset="0"/>
              </a:rPr>
              <a:t>Aligned System of Teaching and Learning: </a:t>
            </a:r>
          </a:p>
          <a:p>
            <a:pPr lvl="1"/>
            <a:r>
              <a:rPr lang="en-US" dirty="0" smtClean="0">
                <a:latin typeface="Lucida Bright" panose="02040602050505020304" pitchFamily="18" charset="0"/>
              </a:rPr>
              <a:t>Teaching and Learning Standards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Balanced Instructional Framework</a:t>
            </a:r>
          </a:p>
          <a:p>
            <a:pPr lvl="1"/>
            <a:r>
              <a:rPr lang="en-US" dirty="0">
                <a:solidFill>
                  <a:srgbClr val="0070C0"/>
                </a:solidFill>
                <a:latin typeface="Lucida Bright" panose="02040602050505020304" pitchFamily="18" charset="0"/>
              </a:rPr>
              <a:t>Balanced Assessment System</a:t>
            </a:r>
          </a:p>
          <a:p>
            <a:pPr lvl="1"/>
            <a:r>
              <a:rPr lang="en-US" dirty="0" smtClean="0">
                <a:latin typeface="Lucida Bright" panose="02040602050505020304" pitchFamily="18" charset="0"/>
              </a:rPr>
              <a:t>Resources</a:t>
            </a:r>
            <a:endParaRPr lang="en-US" dirty="0">
              <a:latin typeface="Lucida Bright" panose="02040602050505020304" pitchFamily="18" charset="0"/>
            </a:endParaRPr>
          </a:p>
          <a:p>
            <a:pPr lvl="1"/>
            <a:r>
              <a:rPr lang="en-US" dirty="0" smtClean="0">
                <a:latin typeface="Lucida Bright" panose="02040602050505020304" pitchFamily="18" charset="0"/>
              </a:rPr>
              <a:t>Personalized </a:t>
            </a:r>
            <a:r>
              <a:rPr lang="en-US" dirty="0" smtClean="0">
                <a:latin typeface="Lucida Bright" panose="02040602050505020304" pitchFamily="18" charset="0"/>
              </a:rPr>
              <a:t>Learning and Targeted Instruction</a:t>
            </a:r>
          </a:p>
          <a:p>
            <a:r>
              <a:rPr lang="en-US" dirty="0" smtClean="0">
                <a:latin typeface="Lucida Bright" panose="02040602050505020304" pitchFamily="18" charset="0"/>
              </a:rPr>
              <a:t>System of Accountability</a:t>
            </a:r>
          </a:p>
          <a:p>
            <a:r>
              <a:rPr lang="en-US" dirty="0" smtClean="0">
                <a:latin typeface="Lucida Bright" panose="02040602050505020304" pitchFamily="18" charset="0"/>
              </a:rPr>
              <a:t>A Framework for Continuous Improvement</a:t>
            </a:r>
          </a:p>
          <a:p>
            <a:r>
              <a:rPr lang="en-US" dirty="0" smtClean="0">
                <a:latin typeface="Lucida Bright" panose="02040602050505020304" pitchFamily="18" charset="0"/>
              </a:rPr>
              <a:t>Change Leadership and Management</a:t>
            </a:r>
            <a:endParaRPr lang="en-US" dirty="0">
              <a:latin typeface="Lucida Bright" panose="020406020505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#EXPECTExceptional 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091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438608">
            <a:off x="957028" y="2791654"/>
            <a:ext cx="10235049" cy="1293028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#BETTERTOGETHER</a:t>
            </a:r>
            <a:br>
              <a:rPr lang="en-US" sz="6000" b="1" dirty="0" smtClean="0">
                <a:solidFill>
                  <a:srgbClr val="002060"/>
                </a:solidFill>
                <a:latin typeface="Lucida Bright" panose="02040602050505020304" pitchFamily="18" charset="0"/>
              </a:rPr>
            </a:br>
            <a:r>
              <a:rPr lang="en-US" sz="6000" b="1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 </a:t>
            </a:r>
            <a:r>
              <a:rPr lang="en-US" sz="6000" b="1" dirty="0" smtClean="0">
                <a:latin typeface="Lucida Bright" panose="02040602050505020304" pitchFamily="18" charset="0"/>
              </a:rPr>
              <a:t/>
            </a:r>
            <a:br>
              <a:rPr lang="en-US" sz="6000" b="1" dirty="0" smtClean="0">
                <a:latin typeface="Lucida Bright" panose="02040602050505020304" pitchFamily="18" charset="0"/>
              </a:rPr>
            </a:br>
            <a:r>
              <a:rPr lang="en-US" sz="6000" b="1" dirty="0" smtClean="0">
                <a:latin typeface="Lucida Bright" panose="02040602050505020304" pitchFamily="18" charset="0"/>
              </a:rPr>
              <a:t>AND</a:t>
            </a:r>
            <a:br>
              <a:rPr lang="en-US" sz="6000" b="1" dirty="0" smtClean="0">
                <a:latin typeface="Lucida Bright" panose="02040602050505020304" pitchFamily="18" charset="0"/>
              </a:rPr>
            </a:br>
            <a:r>
              <a:rPr lang="en-US" sz="6000" b="1" dirty="0" smtClean="0">
                <a:latin typeface="Lucida Bright" panose="02040602050505020304" pitchFamily="18" charset="0"/>
              </a:rPr>
              <a:t/>
            </a:r>
            <a:br>
              <a:rPr lang="en-US" sz="6000" b="1" dirty="0" smtClean="0">
                <a:latin typeface="Lucida Bright" panose="02040602050505020304" pitchFamily="18" charset="0"/>
              </a:rPr>
            </a:br>
            <a:r>
              <a:rPr lang="en-US" sz="8000" b="1" dirty="0" smtClean="0">
                <a:solidFill>
                  <a:srgbClr val="C00000"/>
                </a:solidFill>
                <a:latin typeface="Lucida Bright" panose="02040602050505020304" pitchFamily="18" charset="0"/>
              </a:rPr>
              <a:t>EXPECT </a:t>
            </a:r>
            <a:r>
              <a:rPr lang="en-US" sz="8000" b="1" dirty="0" smtClean="0">
                <a:solidFill>
                  <a:srgbClr val="C00000"/>
                </a:solidFill>
                <a:latin typeface="Brush Script MT" panose="03060802040406070304" pitchFamily="66" charset="0"/>
              </a:rPr>
              <a:t>Exceptional</a:t>
            </a:r>
            <a:endParaRPr lang="en-US" sz="8000" b="1" dirty="0">
              <a:solidFill>
                <a:srgbClr val="C00000"/>
              </a:solidFill>
              <a:latin typeface="Brush Script MT" panose="03060802040406070304" pitchFamily="66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#EXPECTExceptional 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280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350777">
            <a:off x="649365" y="364422"/>
            <a:ext cx="10221215" cy="5531687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School Accountability</a:t>
            </a:r>
            <a:r>
              <a:rPr lang="en-US" sz="7200" b="1" dirty="0">
                <a:solidFill>
                  <a:srgbClr val="C00000"/>
                </a:solidFill>
                <a:latin typeface="Lucida Bright" panose="02040602050505020304" pitchFamily="18" charset="0"/>
              </a:rPr>
              <a:t/>
            </a:r>
            <a:br>
              <a:rPr lang="en-US" sz="7200" b="1" dirty="0">
                <a:solidFill>
                  <a:srgbClr val="C00000"/>
                </a:solidFill>
                <a:latin typeface="Lucida Bright" panose="02040602050505020304" pitchFamily="18" charset="0"/>
              </a:rPr>
            </a:br>
            <a:r>
              <a:rPr lang="en-US" sz="6000" dirty="0" smtClean="0">
                <a:solidFill>
                  <a:srgbClr val="C00000"/>
                </a:solidFill>
                <a:latin typeface="Lucida Bright" panose="02040602050505020304" pitchFamily="18" charset="0"/>
              </a:rPr>
              <a:t>Monthly Metrics</a:t>
            </a:r>
            <a:r>
              <a:rPr lang="en-US" sz="7200" dirty="0" smtClean="0">
                <a:latin typeface="Lucida Bright" panose="02040602050505020304" pitchFamily="18" charset="0"/>
              </a:rPr>
              <a:t/>
            </a:r>
            <a:br>
              <a:rPr lang="en-US" sz="7200" dirty="0" smtClean="0">
                <a:latin typeface="Lucida Bright" panose="02040602050505020304" pitchFamily="18" charset="0"/>
              </a:rPr>
            </a:br>
            <a:r>
              <a:rPr lang="en-US" sz="7200" dirty="0">
                <a:latin typeface="Lucida Bright" panose="02040602050505020304" pitchFamily="18" charset="0"/>
              </a:rPr>
              <a:t/>
            </a:r>
            <a:br>
              <a:rPr lang="en-US" sz="7200" dirty="0">
                <a:latin typeface="Lucida Bright" panose="02040602050505020304" pitchFamily="18" charset="0"/>
              </a:rPr>
            </a:br>
            <a:r>
              <a:rPr lang="en-US" sz="6000" i="1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February</a:t>
            </a:r>
            <a:br>
              <a:rPr lang="en-US" sz="6000" i="1" dirty="0" smtClean="0">
                <a:solidFill>
                  <a:srgbClr val="002060"/>
                </a:solidFill>
                <a:latin typeface="Lucida Bright" panose="02040602050505020304" pitchFamily="18" charset="0"/>
              </a:rPr>
            </a:br>
            <a:r>
              <a:rPr lang="en-US" sz="2400" i="1" dirty="0" smtClean="0">
                <a:solidFill>
                  <a:srgbClr val="002060"/>
                </a:solidFill>
                <a:latin typeface="Lucida Bright" panose="02040602050505020304" pitchFamily="18" charset="0"/>
              </a:rPr>
              <a:t>as of 2/10/20</a:t>
            </a:r>
            <a:endParaRPr lang="en-US" sz="2400" i="1" dirty="0">
              <a:solidFill>
                <a:srgbClr val="002060"/>
              </a:solidFill>
              <a:latin typeface="Lucida Bright" panose="020406020505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EXPECTExceptional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020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715</Words>
  <Application>Microsoft Office PowerPoint</Application>
  <PresentationFormat>Widescreen</PresentationFormat>
  <Paragraphs>161</Paragraphs>
  <Slides>26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Arial</vt:lpstr>
      <vt:lpstr>Brush Script MT</vt:lpstr>
      <vt:lpstr>Calibri</vt:lpstr>
      <vt:lpstr>Calibri Light</vt:lpstr>
      <vt:lpstr>Century Schoolbook</vt:lpstr>
      <vt:lpstr>Lucida Bright</vt:lpstr>
      <vt:lpstr>Lucida Calligraphy</vt:lpstr>
      <vt:lpstr>Lucida Handwriting</vt:lpstr>
      <vt:lpstr>Wingdings</vt:lpstr>
      <vt:lpstr>1_Office Theme</vt:lpstr>
      <vt:lpstr>LUELLA HIGH SCHOOL  2019 - 2020  </vt:lpstr>
      <vt:lpstr>PowerPoint Presentation</vt:lpstr>
      <vt:lpstr>Agenda – Thursday, February 13</vt:lpstr>
      <vt:lpstr>Henry County Schools</vt:lpstr>
      <vt:lpstr>Our Mission: Luella High School will graduate each student: college, career, life-ready.</vt:lpstr>
      <vt:lpstr>PowerPoint Presentation</vt:lpstr>
      <vt:lpstr>Henry’s Plan of Action to Ensure a High Performing School District (BAB)</vt:lpstr>
      <vt:lpstr>#BETTERTOGETHER   AND  EXPECT Exceptional</vt:lpstr>
      <vt:lpstr>School Accountability Monthly Metrics  February as of 2/10/20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Senior/Graduation Plans – Class of 2020</vt:lpstr>
      <vt:lpstr>Planning for 20 – 21 </vt:lpstr>
      <vt:lpstr> 2020-2021: Considering a re-vamp of some of our basic schooling structures </vt:lpstr>
      <vt:lpstr>EOPA, EOC and AP Exam  Testing Schedules </vt:lpstr>
      <vt:lpstr> Student Health Surveys </vt:lpstr>
      <vt:lpstr>PowerPoint Presentation</vt:lpstr>
      <vt:lpstr>#BETTERTOGETHER   AND  EXPECT Exceptional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LUELLA HIGH SCHOOL  2019 - 2020</dc:title>
  <dc:creator>Smith, Jerry</dc:creator>
  <cp:lastModifiedBy>Smith, Jerry</cp:lastModifiedBy>
  <cp:revision>10</cp:revision>
  <cp:lastPrinted>2020-02-13T14:25:23Z</cp:lastPrinted>
  <dcterms:created xsi:type="dcterms:W3CDTF">2020-02-13T13:23:04Z</dcterms:created>
  <dcterms:modified xsi:type="dcterms:W3CDTF">2020-02-13T15:59:55Z</dcterms:modified>
</cp:coreProperties>
</file>